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436" r:id="rId2"/>
    <p:sldId id="288" r:id="rId3"/>
    <p:sldId id="316" r:id="rId4"/>
    <p:sldId id="401" r:id="rId5"/>
    <p:sldId id="403" r:id="rId6"/>
    <p:sldId id="437" r:id="rId7"/>
    <p:sldId id="412" r:id="rId8"/>
    <p:sldId id="413" r:id="rId9"/>
    <p:sldId id="431" r:id="rId10"/>
    <p:sldId id="434" r:id="rId11"/>
    <p:sldId id="432" r:id="rId12"/>
    <p:sldId id="399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  Savoie" initials="MS" lastIdx="2" clrIdx="0">
    <p:extLst>
      <p:ext uri="{19B8F6BF-5375-455C-9EA6-DF929625EA0E}">
        <p15:presenceInfo xmlns:p15="http://schemas.microsoft.com/office/powerpoint/2012/main" userId="S::marc.savoie@shediac.ca::4bcaf100-afc7-44fb-9bab-8f764ff3057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41A2254-11BD-4E12-8500-51C5A381AFED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CF311E-2E19-493C-A6DF-E4BD889CD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E7893-7EA5-42FC-92AB-E45011E126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16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121A-0399-409A-B57D-BD49AF0379A9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F933-D2C9-48A1-8087-C2D38C4DD71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76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121A-0399-409A-B57D-BD49AF0379A9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F933-D2C9-48A1-8087-C2D38C4D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0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121A-0399-409A-B57D-BD49AF0379A9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F933-D2C9-48A1-8087-C2D38C4D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0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121A-0399-409A-B57D-BD49AF0379A9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F933-D2C9-48A1-8087-C2D38C4D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44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121A-0399-409A-B57D-BD49AF0379A9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F933-D2C9-48A1-8087-C2D38C4DD71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60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121A-0399-409A-B57D-BD49AF0379A9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F933-D2C9-48A1-8087-C2D38C4D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68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121A-0399-409A-B57D-BD49AF0379A9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F933-D2C9-48A1-8087-C2D38C4D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5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121A-0399-409A-B57D-BD49AF0379A9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F933-D2C9-48A1-8087-C2D38C4D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91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121A-0399-409A-B57D-BD49AF0379A9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F933-D2C9-48A1-8087-C2D38C4D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1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08C121A-0399-409A-B57D-BD49AF0379A9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12F933-D2C9-48A1-8087-C2D38C4D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9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121A-0399-409A-B57D-BD49AF0379A9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F933-D2C9-48A1-8087-C2D38C4D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5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08C121A-0399-409A-B57D-BD49AF0379A9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12F933-D2C9-48A1-8087-C2D38C4DD71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88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erienceshediac.ca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06C124-2549-4262-937E-974CB6EB4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444" y="559875"/>
            <a:ext cx="5161416" cy="5161416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ED96BC59-8414-4269-BE66-679D821E130C}"/>
              </a:ext>
            </a:extLst>
          </p:cNvPr>
          <p:cNvSpPr txBox="1">
            <a:spLocks/>
          </p:cNvSpPr>
          <p:nvPr/>
        </p:nvSpPr>
        <p:spPr>
          <a:xfrm>
            <a:off x="1086649" y="3905428"/>
            <a:ext cx="3091068" cy="193022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600" dirty="0">
                <a:solidFill>
                  <a:schemeClr val="tx1"/>
                </a:solidFill>
              </a:rPr>
              <a:t>Roger Caissie</a:t>
            </a:r>
            <a:br>
              <a:rPr lang="fr-CA" sz="3600" dirty="0">
                <a:solidFill>
                  <a:schemeClr val="tx1"/>
                </a:solidFill>
              </a:rPr>
            </a:br>
            <a:r>
              <a:rPr lang="fr-CA" sz="3600" dirty="0">
                <a:solidFill>
                  <a:schemeClr val="tx1"/>
                </a:solidFill>
              </a:rPr>
              <a:t>Maire / Mayor </a:t>
            </a:r>
            <a:br>
              <a:rPr lang="fr-CA" sz="3600" dirty="0">
                <a:solidFill>
                  <a:schemeClr val="tx1"/>
                </a:solidFill>
              </a:rPr>
            </a:br>
            <a:r>
              <a:rPr lang="fr-CA" sz="3600" dirty="0">
                <a:solidFill>
                  <a:schemeClr val="tx1"/>
                </a:solidFill>
              </a:rPr>
              <a:t>Ville de Shediac</a:t>
            </a:r>
          </a:p>
          <a:p>
            <a:r>
              <a:rPr lang="fr-CA" sz="3600" dirty="0">
                <a:solidFill>
                  <a:schemeClr val="tx1"/>
                </a:solidFill>
              </a:rPr>
              <a:t>Town of Shediac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652A8B8-200D-4304-B52B-E7016ABF5898}"/>
              </a:ext>
            </a:extLst>
          </p:cNvPr>
          <p:cNvSpPr txBox="1">
            <a:spLocks/>
          </p:cNvSpPr>
          <p:nvPr/>
        </p:nvSpPr>
        <p:spPr>
          <a:xfrm>
            <a:off x="683638" y="2738398"/>
            <a:ext cx="10962262" cy="2132143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CA" sz="47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CA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192DD3-E05B-4675-832B-76093279ACC8}"/>
              </a:ext>
            </a:extLst>
          </p:cNvPr>
          <p:cNvSpPr txBox="1"/>
          <p:nvPr/>
        </p:nvSpPr>
        <p:spPr>
          <a:xfrm>
            <a:off x="825946" y="2325321"/>
            <a:ext cx="3610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3200" dirty="0">
                <a:ln w="0"/>
                <a:solidFill>
                  <a:schemeClr val="accent1"/>
                </a:solidFill>
                <a:effectLst/>
                <a:latin typeface="AR BLANCA" panose="02000000000000000000" pitchFamily="2" charset="0"/>
              </a:rPr>
              <a:t>Maintenir le cap en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16F923-928A-4CA1-B93E-042E313EB682}"/>
              </a:ext>
            </a:extLst>
          </p:cNvPr>
          <p:cNvSpPr txBox="1"/>
          <p:nvPr/>
        </p:nvSpPr>
        <p:spPr>
          <a:xfrm>
            <a:off x="683638" y="2737138"/>
            <a:ext cx="39707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n w="0"/>
                <a:solidFill>
                  <a:schemeClr val="accent3"/>
                </a:solidFill>
                <a:effectLst/>
                <a:latin typeface="AR BLANCA" panose="02000000000000000000" pitchFamily="2" charset="0"/>
              </a:rPr>
              <a:t>Staying the course in 2021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397D8658-7B34-49BC-9F31-F3BA2C531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71" y="1083333"/>
            <a:ext cx="4285410" cy="128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4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8FEA2A-293E-44B6-AB96-45A5DFE7A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783" y="961052"/>
            <a:ext cx="4451461" cy="2894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77F690-0E12-4C01-9440-0A427FE82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135" y="5637021"/>
            <a:ext cx="1223730" cy="61186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46075" y="47440"/>
            <a:ext cx="11499850" cy="779463"/>
          </a:xfrm>
        </p:spPr>
        <p:txBody>
          <a:bodyPr>
            <a:normAutofit fontScale="90000"/>
          </a:bodyPr>
          <a:lstStyle/>
          <a:p>
            <a:r>
              <a:rPr lang="fr-CA" dirty="0">
                <a:solidFill>
                  <a:schemeClr val="accent1">
                    <a:lumMod val="75000"/>
                  </a:schemeClr>
                </a:solidFill>
                <a:latin typeface="AR BLANCA" panose="02000000000000000000" pitchFamily="2" charset="0"/>
              </a:rPr>
              <a:t>Communauté énergétique intelligente / Smart Energy Community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139BFC-9081-4882-B041-A19600F7C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756" y="961053"/>
            <a:ext cx="4418379" cy="28940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345562-9224-4784-A13C-D44BD69CBE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676" y="4228167"/>
            <a:ext cx="4210580" cy="1668780"/>
          </a:xfrm>
          <a:prstGeom prst="rect">
            <a:avLst/>
          </a:prstGeom>
          <a:ln w="127000" cap="sq">
            <a:solidFill>
              <a:schemeClr val="bg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297730-625C-4227-ACFC-4606088B09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701" y="4228167"/>
            <a:ext cx="4210579" cy="1665892"/>
          </a:xfrm>
          <a:prstGeom prst="rect">
            <a:avLst/>
          </a:prstGeom>
          <a:ln w="127000" cap="sq">
            <a:solidFill>
              <a:schemeClr val="bg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3817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77F690-0E12-4C01-9440-0A427FE82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135" y="5637021"/>
            <a:ext cx="1223730" cy="611865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1032764" y="2131165"/>
            <a:ext cx="4451371" cy="2715435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endParaRPr lang="fr-CA" sz="200" dirty="0"/>
          </a:p>
          <a:p>
            <a:r>
              <a:rPr lang="fr-CA" sz="2000" dirty="0"/>
              <a:t>Hôtel de ville (6,7 M$)</a:t>
            </a:r>
          </a:p>
          <a:p>
            <a:r>
              <a:rPr lang="fr-CA" sz="2000" dirty="0" err="1"/>
              <a:t>Homarus</a:t>
            </a:r>
            <a:r>
              <a:rPr lang="fr-CA" sz="2000" dirty="0"/>
              <a:t> (9 M$)</a:t>
            </a:r>
          </a:p>
          <a:p>
            <a:r>
              <a:rPr lang="fr-CA" sz="2000" dirty="0"/>
              <a:t>Rue Weldon (1,3 M $)</a:t>
            </a:r>
          </a:p>
          <a:p>
            <a:r>
              <a:rPr lang="fr-CA" sz="2000" dirty="0"/>
              <a:t>Rue Saint-Joseph (440 000 $)</a:t>
            </a:r>
          </a:p>
          <a:p>
            <a:r>
              <a:rPr lang="fr-CA" sz="2000" dirty="0"/>
              <a:t>Projet d’égouts pluviaux (1,5 M $)</a:t>
            </a:r>
          </a:p>
          <a:p>
            <a:r>
              <a:rPr lang="fr-CA" sz="2000" dirty="0"/>
              <a:t>Projet rue Main à l’ouest (7,4 M $)</a:t>
            </a:r>
            <a:r>
              <a:rPr lang="fr-CA" sz="2000" b="1" dirty="0"/>
              <a:t>         </a:t>
            </a:r>
            <a:r>
              <a:rPr lang="fr-CA" sz="1900" b="1" dirty="0"/>
              <a:t>	</a:t>
            </a:r>
            <a:endParaRPr lang="fr-CA" sz="1900" dirty="0">
              <a:solidFill>
                <a:srgbClr val="C0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3756" y="113630"/>
            <a:ext cx="8924488" cy="864096"/>
          </a:xfrm>
        </p:spPr>
        <p:txBody>
          <a:bodyPr>
            <a:normAutofit fontScale="90000"/>
          </a:bodyPr>
          <a:lstStyle/>
          <a:p>
            <a:r>
              <a:rPr lang="fr-CA" noProof="1">
                <a:solidFill>
                  <a:schemeClr val="accent1">
                    <a:lumMod val="75000"/>
                  </a:schemeClr>
                </a:solidFill>
                <a:latin typeface="AR BLANCA" panose="02000000000000000000" pitchFamily="2" charset="0"/>
              </a:rPr>
              <a:t>Investir dans notre avenir / Investing in our future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31FC84D-C590-4D33-A940-75857D207B13}"/>
              </a:ext>
            </a:extLst>
          </p:cNvPr>
          <p:cNvSpPr txBox="1">
            <a:spLocks/>
          </p:cNvSpPr>
          <p:nvPr/>
        </p:nvSpPr>
        <p:spPr>
          <a:xfrm>
            <a:off x="1934213" y="977726"/>
            <a:ext cx="7989963" cy="760495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endParaRPr lang="fr-CA" sz="3000" dirty="0"/>
          </a:p>
          <a:p>
            <a:pPr marL="109728" indent="0">
              <a:buNone/>
            </a:pPr>
            <a:r>
              <a:rPr lang="fr-CA" sz="11200" noProof="1"/>
              <a:t>Projets prévus pour 2021 / </a:t>
            </a:r>
            <a:r>
              <a:rPr lang="fr-CA" sz="11200" noProof="1">
                <a:solidFill>
                  <a:schemeClr val="bg2">
                    <a:lumMod val="50000"/>
                  </a:schemeClr>
                </a:solidFill>
              </a:rPr>
              <a:t>Projects planned for 2021</a:t>
            </a:r>
          </a:p>
          <a:p>
            <a:pPr marL="109728" indent="0">
              <a:buNone/>
            </a:pPr>
            <a:endParaRPr lang="fr-CA" sz="2000" dirty="0"/>
          </a:p>
          <a:p>
            <a:pPr marL="109728" indent="0">
              <a:buNone/>
            </a:pPr>
            <a:endParaRPr lang="fr-CA" sz="200" dirty="0"/>
          </a:p>
          <a:p>
            <a:pPr marL="393192" lvl="1" indent="0">
              <a:buNone/>
            </a:pPr>
            <a:r>
              <a:rPr lang="fr-CA" sz="1600" dirty="0"/>
              <a:t>					</a:t>
            </a:r>
            <a:endParaRPr lang="fr-CA" sz="1600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r>
              <a:rPr lang="fr-CA" sz="1600" dirty="0"/>
              <a:t>	</a:t>
            </a:r>
            <a:r>
              <a:rPr lang="fr-CA" sz="1600" b="1" dirty="0"/>
              <a:t>			  	                	</a:t>
            </a:r>
            <a:endParaRPr lang="en-US" sz="1600" b="1" dirty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fr-CA" sz="2000" dirty="0"/>
              <a:t>		</a:t>
            </a:r>
            <a:endParaRPr lang="fr-CA" sz="2000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fr-CA" sz="1600" b="1" dirty="0"/>
          </a:p>
          <a:p>
            <a:pPr marL="393192" lvl="1" indent="0">
              <a:buNone/>
            </a:pPr>
            <a:r>
              <a:rPr lang="fr-CA" sz="1600" dirty="0"/>
              <a:t>	                  		 </a:t>
            </a:r>
            <a:r>
              <a:rPr lang="fr-CA" sz="1600" dirty="0">
                <a:solidFill>
                  <a:srgbClr val="C00000"/>
                </a:solidFill>
              </a:rPr>
              <a:t>                                    						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686BFFC8-8627-4817-9239-E260043AF9DF}"/>
              </a:ext>
            </a:extLst>
          </p:cNvPr>
          <p:cNvSpPr txBox="1">
            <a:spLocks/>
          </p:cNvSpPr>
          <p:nvPr/>
        </p:nvSpPr>
        <p:spPr>
          <a:xfrm>
            <a:off x="6583430" y="2131165"/>
            <a:ext cx="4451372" cy="2715435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endParaRPr lang="fr-CA" sz="200" dirty="0"/>
          </a:p>
          <a:p>
            <a:r>
              <a:rPr lang="fr-CA" sz="2000" dirty="0">
                <a:solidFill>
                  <a:schemeClr val="bg2">
                    <a:lumMod val="50000"/>
                  </a:schemeClr>
                </a:solidFill>
              </a:rPr>
              <a:t>Town Hall ($6,7 M)</a:t>
            </a:r>
          </a:p>
          <a:p>
            <a:r>
              <a:rPr lang="fr-CA" sz="2000" dirty="0" err="1">
                <a:solidFill>
                  <a:schemeClr val="bg2">
                    <a:lumMod val="50000"/>
                  </a:schemeClr>
                </a:solidFill>
              </a:rPr>
              <a:t>Homarus</a:t>
            </a:r>
            <a:r>
              <a:rPr lang="fr-CA" sz="2000" dirty="0">
                <a:solidFill>
                  <a:schemeClr val="bg2">
                    <a:lumMod val="50000"/>
                  </a:schemeClr>
                </a:solidFill>
              </a:rPr>
              <a:t> ($9 M)</a:t>
            </a:r>
          </a:p>
          <a:p>
            <a:r>
              <a:rPr lang="fr-CA" sz="2000" dirty="0">
                <a:solidFill>
                  <a:schemeClr val="bg2">
                    <a:lumMod val="50000"/>
                  </a:schemeClr>
                </a:solidFill>
              </a:rPr>
              <a:t>Weldon Street ($1.3 M)</a:t>
            </a:r>
          </a:p>
          <a:p>
            <a:r>
              <a:rPr lang="fr-CA" sz="2000" dirty="0">
                <a:solidFill>
                  <a:schemeClr val="bg2">
                    <a:lumMod val="50000"/>
                  </a:schemeClr>
                </a:solidFill>
              </a:rPr>
              <a:t>Saint-Joseph Street ($440,000)</a:t>
            </a:r>
          </a:p>
          <a:p>
            <a:r>
              <a:rPr lang="fr-CA" sz="2000" dirty="0">
                <a:solidFill>
                  <a:schemeClr val="bg2">
                    <a:lumMod val="50000"/>
                  </a:schemeClr>
                </a:solidFill>
              </a:rPr>
              <a:t>Storm </a:t>
            </a:r>
            <a:r>
              <a:rPr lang="fr-CA" sz="2000" dirty="0" err="1">
                <a:solidFill>
                  <a:schemeClr val="bg2">
                    <a:lumMod val="50000"/>
                  </a:schemeClr>
                </a:solidFill>
              </a:rPr>
              <a:t>sewer</a:t>
            </a:r>
            <a:r>
              <a:rPr lang="fr-CA" sz="2000" dirty="0">
                <a:solidFill>
                  <a:schemeClr val="bg2">
                    <a:lumMod val="50000"/>
                  </a:schemeClr>
                </a:solidFill>
              </a:rPr>
              <a:t> system </a:t>
            </a:r>
            <a:r>
              <a:rPr lang="fr-CA" sz="2000" dirty="0" err="1">
                <a:solidFill>
                  <a:schemeClr val="bg2">
                    <a:lumMod val="50000"/>
                  </a:schemeClr>
                </a:solidFill>
              </a:rPr>
              <a:t>project</a:t>
            </a:r>
            <a:r>
              <a:rPr lang="fr-CA" sz="2000" dirty="0">
                <a:solidFill>
                  <a:schemeClr val="bg2">
                    <a:lumMod val="50000"/>
                  </a:schemeClr>
                </a:solidFill>
              </a:rPr>
              <a:t> ($1.5 M)</a:t>
            </a:r>
          </a:p>
          <a:p>
            <a:r>
              <a:rPr lang="fr-CA" sz="2000" dirty="0">
                <a:solidFill>
                  <a:schemeClr val="bg2">
                    <a:lumMod val="50000"/>
                  </a:schemeClr>
                </a:solidFill>
              </a:rPr>
              <a:t>West Main Street </a:t>
            </a:r>
            <a:r>
              <a:rPr lang="fr-CA" sz="2000" dirty="0" err="1">
                <a:solidFill>
                  <a:schemeClr val="bg2">
                    <a:lumMod val="50000"/>
                  </a:schemeClr>
                </a:solidFill>
              </a:rPr>
              <a:t>project</a:t>
            </a:r>
            <a:r>
              <a:rPr lang="fr-CA" sz="2000" dirty="0">
                <a:solidFill>
                  <a:schemeClr val="bg2">
                    <a:lumMod val="50000"/>
                  </a:schemeClr>
                </a:solidFill>
              </a:rPr>
              <a:t> ($7.4 M)</a:t>
            </a:r>
            <a:r>
              <a:rPr lang="fr-CA" sz="2000" b="1" dirty="0">
                <a:solidFill>
                  <a:schemeClr val="bg2">
                    <a:lumMod val="50000"/>
                  </a:schemeClr>
                </a:solidFill>
              </a:rPr>
              <a:t>         </a:t>
            </a:r>
            <a:r>
              <a:rPr lang="fr-CA" sz="1900" b="1" dirty="0"/>
              <a:t>	</a:t>
            </a:r>
            <a:endParaRPr lang="fr-CA" sz="1900" dirty="0">
              <a:solidFill>
                <a:srgbClr val="C0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362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66BBF5F2-1182-49C3-B9A8-EDB9D7502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082" y="247969"/>
            <a:ext cx="2845836" cy="1110343"/>
          </a:xfrm>
        </p:spPr>
        <p:txBody>
          <a:bodyPr>
            <a:normAutofit/>
          </a:bodyPr>
          <a:lstStyle/>
          <a:p>
            <a:r>
              <a:rPr lang="fr-CA" sz="6000" noProof="1">
                <a:solidFill>
                  <a:schemeClr val="accent1">
                    <a:lumMod val="75000"/>
                  </a:schemeClr>
                </a:solidFill>
                <a:latin typeface="AR BLANCA" panose="02000000000000000000" pitchFamily="2" charset="0"/>
              </a:rPr>
              <a:t>Conclusion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3B3C58-E151-4391-9030-D65E29BEB9D2}"/>
              </a:ext>
            </a:extLst>
          </p:cNvPr>
          <p:cNvSpPr txBox="1"/>
          <p:nvPr/>
        </p:nvSpPr>
        <p:spPr>
          <a:xfrm>
            <a:off x="4189444" y="4657775"/>
            <a:ext cx="3610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3200" dirty="0">
                <a:ln w="0"/>
                <a:solidFill>
                  <a:schemeClr val="accent1"/>
                </a:solidFill>
                <a:effectLst/>
                <a:latin typeface="AR BLANCA" panose="02000000000000000000" pitchFamily="2" charset="0"/>
              </a:rPr>
              <a:t>Maintenir le cap en 2021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51CF1E03-15B0-4CD7-82F9-68A85E3BA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115" y="3002936"/>
            <a:ext cx="6005849" cy="18017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1012B4-ADD9-49B0-B269-1A9F678F2CE5}"/>
              </a:ext>
            </a:extLst>
          </p:cNvPr>
          <p:cNvSpPr txBox="1"/>
          <p:nvPr/>
        </p:nvSpPr>
        <p:spPr>
          <a:xfrm>
            <a:off x="4009281" y="5132956"/>
            <a:ext cx="39707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n w="0"/>
                <a:solidFill>
                  <a:schemeClr val="accent3"/>
                </a:solidFill>
                <a:effectLst/>
                <a:latin typeface="AR BLANCA" panose="02000000000000000000" pitchFamily="2" charset="0"/>
              </a:rPr>
              <a:t>Staying the course in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40B165-6917-4D40-BF9D-7EF2B12448A1}"/>
              </a:ext>
            </a:extLst>
          </p:cNvPr>
          <p:cNvSpPr txBox="1"/>
          <p:nvPr/>
        </p:nvSpPr>
        <p:spPr>
          <a:xfrm>
            <a:off x="4189444" y="1934135"/>
            <a:ext cx="4198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dirty="0"/>
              <a:t>QUESTIONS?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16558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615865" y="134034"/>
            <a:ext cx="6695915" cy="1162256"/>
          </a:xfrm>
        </p:spPr>
        <p:txBody>
          <a:bodyPr>
            <a:normAutofit fontScale="90000"/>
          </a:bodyPr>
          <a:lstStyle/>
          <a:p>
            <a:pPr algn="ctr"/>
            <a:r>
              <a:rPr lang="fr-CA" noProof="1"/>
              <a:t>Votre conseil de 2016 - 2021</a:t>
            </a:r>
            <a:br>
              <a:rPr lang="fr-CA" noProof="1"/>
            </a:br>
            <a:r>
              <a:rPr lang="fr-CA" noProof="1">
                <a:solidFill>
                  <a:schemeClr val="bg2">
                    <a:lumMod val="50000"/>
                  </a:schemeClr>
                </a:solidFill>
              </a:rPr>
              <a:t>Your Council from 2016 - 2021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6D4803-3C26-4257-B776-CCC7F6FD6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371600"/>
            <a:ext cx="5143500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40706C-6673-4291-988B-0D0F8C02A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135" y="5637021"/>
            <a:ext cx="1223730" cy="61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75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BE0B93-F254-45A9-9FE4-471910A98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70" y="5464034"/>
            <a:ext cx="1632858" cy="81642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90038" y="577537"/>
            <a:ext cx="1811923" cy="726971"/>
          </a:xfrm>
        </p:spPr>
        <p:txBody>
          <a:bodyPr>
            <a:normAutofit fontScale="90000"/>
          </a:bodyPr>
          <a:lstStyle/>
          <a:p>
            <a:r>
              <a:rPr lang="fr-CA" dirty="0">
                <a:solidFill>
                  <a:schemeClr val="accent1">
                    <a:lumMod val="75000"/>
                  </a:schemeClr>
                </a:solidFill>
                <a:latin typeface="AR BLANCA" panose="02000000000000000000" pitchFamily="2" charset="0"/>
              </a:rPr>
              <a:t>Finances</a:t>
            </a:r>
            <a:endParaRPr lang="fr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7162" y="1862980"/>
            <a:ext cx="5303519" cy="3498866"/>
          </a:xfrm>
          <a:ln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marL="64746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CA" b="1" noProof="1">
                <a:solidFill>
                  <a:srgbClr val="C00000"/>
                </a:solidFill>
              </a:rPr>
              <a:t>2,66 % </a:t>
            </a:r>
            <a:r>
              <a:rPr lang="fr-CA" noProof="1"/>
              <a:t>d’augmentation moyenne annuelle de l’assiette fiscale au cours des cinq dernières années</a:t>
            </a:r>
          </a:p>
          <a:p>
            <a:pPr marL="64746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CA" noProof="1"/>
              <a:t>Taux d’imposition à </a:t>
            </a:r>
            <a:r>
              <a:rPr lang="fr-CA" b="1" noProof="1">
                <a:solidFill>
                  <a:srgbClr val="C00000"/>
                </a:solidFill>
              </a:rPr>
              <a:t>1,4984 $</a:t>
            </a:r>
            <a:endParaRPr lang="fr-CA" noProof="1"/>
          </a:p>
          <a:p>
            <a:pPr marL="64746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CA" noProof="1"/>
              <a:t>Budget de </a:t>
            </a:r>
            <a:r>
              <a:rPr lang="fr-CA" b="1" noProof="1">
                <a:solidFill>
                  <a:srgbClr val="C00000"/>
                </a:solidFill>
              </a:rPr>
              <a:t>13 249 261 $ </a:t>
            </a:r>
            <a:r>
              <a:rPr lang="fr-CA" noProof="1"/>
              <a:t>en 2021</a:t>
            </a:r>
          </a:p>
          <a:p>
            <a:pPr marL="64746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CA" noProof="1"/>
              <a:t>Assiette fiscale de </a:t>
            </a:r>
            <a:r>
              <a:rPr lang="fr-CA" b="1" noProof="1">
                <a:solidFill>
                  <a:srgbClr val="C00000"/>
                </a:solidFill>
              </a:rPr>
              <a:t>723 690 686 $ </a:t>
            </a:r>
            <a:r>
              <a:rPr lang="fr-CA" noProof="1"/>
              <a:t>en 2021 </a:t>
            </a:r>
          </a:p>
          <a:p>
            <a:pPr marL="64746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CA" noProof="1">
                <a:solidFill>
                  <a:schemeClr val="tx1"/>
                </a:solidFill>
              </a:rPr>
              <a:t>Au-delà de </a:t>
            </a:r>
            <a:r>
              <a:rPr lang="fr-CA" b="1" noProof="1">
                <a:solidFill>
                  <a:srgbClr val="C00000"/>
                </a:solidFill>
              </a:rPr>
              <a:t>146 </a:t>
            </a:r>
            <a:r>
              <a:rPr lang="fr-CA" noProof="1"/>
              <a:t>en permis de construction émis en 2020</a:t>
            </a:r>
          </a:p>
          <a:p>
            <a:pPr marL="64746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CA" dirty="0"/>
              <a:t>Plus de </a:t>
            </a:r>
            <a:r>
              <a:rPr lang="en-US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24,874,091 $ </a:t>
            </a:r>
            <a:r>
              <a:rPr lang="en-US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en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valeur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permis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de construction </a:t>
            </a:r>
            <a:r>
              <a:rPr lang="en-US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en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2020 </a:t>
            </a:r>
            <a:endParaRPr lang="fr-CA" dirty="0">
              <a:solidFill>
                <a:schemeClr val="tx1"/>
              </a:solidFill>
            </a:endParaRPr>
          </a:p>
          <a:p>
            <a:endParaRPr lang="fr-CA" dirty="0"/>
          </a:p>
          <a:p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21301A8-CFB1-4A4A-897F-5A29F572A8AD}"/>
              </a:ext>
            </a:extLst>
          </p:cNvPr>
          <p:cNvSpPr txBox="1">
            <a:spLocks/>
          </p:cNvSpPr>
          <p:nvPr/>
        </p:nvSpPr>
        <p:spPr>
          <a:xfrm>
            <a:off x="6311321" y="1862980"/>
            <a:ext cx="5169296" cy="349886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746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Average annual tax base increase of </a:t>
            </a:r>
            <a:r>
              <a:rPr lang="en-US" b="1" dirty="0">
                <a:solidFill>
                  <a:srgbClr val="C00000"/>
                </a:solidFill>
              </a:rPr>
              <a:t>2.66 %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over the past five years </a:t>
            </a:r>
          </a:p>
          <a:p>
            <a:pPr marL="64746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Tax rate of </a:t>
            </a:r>
            <a:r>
              <a:rPr lang="en-US" b="1" dirty="0">
                <a:solidFill>
                  <a:srgbClr val="C00000"/>
                </a:solidFill>
              </a:rPr>
              <a:t>$1.4984 </a:t>
            </a:r>
            <a:endParaRPr lang="en-US" dirty="0"/>
          </a:p>
          <a:p>
            <a:pPr marL="64746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Budget de </a:t>
            </a:r>
            <a:r>
              <a:rPr lang="en-US" b="1" dirty="0">
                <a:solidFill>
                  <a:srgbClr val="C00000"/>
                </a:solidFill>
              </a:rPr>
              <a:t>$13,249,261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 2021</a:t>
            </a:r>
          </a:p>
          <a:p>
            <a:pPr marL="64746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Tax base of </a:t>
            </a:r>
            <a:r>
              <a:rPr lang="en-US" b="1" dirty="0">
                <a:solidFill>
                  <a:srgbClr val="C00000"/>
                </a:solidFill>
              </a:rPr>
              <a:t>$723,690,686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 2021 </a:t>
            </a:r>
          </a:p>
          <a:p>
            <a:pPr marL="64746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More than </a:t>
            </a:r>
            <a:r>
              <a:rPr lang="en-US" b="1" dirty="0">
                <a:solidFill>
                  <a:srgbClr val="C00000"/>
                </a:solidFill>
              </a:rPr>
              <a:t>146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building permits issued in 2020 </a:t>
            </a:r>
          </a:p>
          <a:p>
            <a:pPr marL="64746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Close to </a:t>
            </a:r>
            <a:r>
              <a:rPr lang="en-US" b="1" dirty="0">
                <a:solidFill>
                  <a:srgbClr val="C00000"/>
                </a:solidFill>
              </a:rPr>
              <a:t>$24,874,091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worth of building permits in 2020</a:t>
            </a:r>
          </a:p>
          <a:p>
            <a:endParaRPr lang="fr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98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145087" y="86564"/>
            <a:ext cx="1901825" cy="768350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chemeClr val="accent1">
                    <a:lumMod val="75000"/>
                  </a:schemeClr>
                </a:solidFill>
                <a:latin typeface="AR BLANCA" panose="02000000000000000000" pitchFamily="2" charset="0"/>
              </a:rPr>
              <a:t>Finances</a:t>
            </a:r>
            <a:endParaRPr lang="fr-CA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098019" y="854151"/>
            <a:ext cx="3844958" cy="623660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fr-CA" sz="3000" dirty="0">
                <a:solidFill>
                  <a:srgbClr val="FF0000"/>
                </a:solidFill>
              </a:rPr>
              <a:t> </a:t>
            </a:r>
            <a:r>
              <a:rPr lang="fr-CA" sz="32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Budget d’opération 2021</a:t>
            </a:r>
          </a:p>
          <a:p>
            <a:pPr marL="109728" indent="0" algn="ctr">
              <a:buNone/>
            </a:pPr>
            <a:r>
              <a:rPr lang="fr-CA" sz="32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2021 General Operating Budget</a:t>
            </a:r>
          </a:p>
          <a:p>
            <a:pPr marL="109728" indent="0">
              <a:buNone/>
            </a:pPr>
            <a:endParaRPr lang="fr-CA" sz="2600" dirty="0">
              <a:solidFill>
                <a:schemeClr val="accent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76D106-DD0C-4BA1-9A55-91AE2698F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135" y="5637021"/>
            <a:ext cx="1223730" cy="611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6B0FF9-7B19-42FA-B394-1A7594F09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43" y="208881"/>
            <a:ext cx="3573479" cy="3374953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460536"/>
              </p:ext>
            </p:extLst>
          </p:nvPr>
        </p:nvGraphicFramePr>
        <p:xfrm>
          <a:off x="149254" y="3563006"/>
          <a:ext cx="4995833" cy="26028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3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6627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u="none" strike="noStrike" noProof="0">
                          <a:effectLst/>
                        </a:rPr>
                        <a:t>REVENUS (SOMMAIRE)</a:t>
                      </a:r>
                      <a:endParaRPr lang="fr-CA" sz="1200" b="1" i="0" u="none" strike="noStrike" noProof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BUDGET 2021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%</a:t>
                      </a:r>
                      <a:endParaRPr lang="en-CA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627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noProof="0">
                          <a:effectLst/>
                        </a:rPr>
                        <a:t>Mandat</a:t>
                      </a:r>
                      <a:endParaRPr lang="fr-CA" sz="1200" b="1" i="0" u="none" strike="noStrike" noProof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     </a:t>
                      </a: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10 798 537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81,5%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627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noProof="0">
                          <a:effectLst/>
                        </a:rPr>
                        <a:t>Administration</a:t>
                      </a:r>
                      <a:endParaRPr lang="fr-CA" sz="1200" b="1" i="0" u="none" strike="noStrike" noProof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11 900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0,1%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627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noProof="0">
                          <a:effectLst/>
                        </a:rPr>
                        <a:t>Incendie</a:t>
                      </a:r>
                      <a:endParaRPr lang="fr-CA" sz="1200" b="1" i="0" u="none" strike="noStrike" noProof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338 638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2,5%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627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noProof="0" dirty="0">
                          <a:effectLst/>
                        </a:rPr>
                        <a:t>Subvention – financement et péréquation</a:t>
                      </a:r>
                      <a:endParaRPr lang="fr-CA" sz="12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566 210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4,3%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627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noProof="0" dirty="0">
                          <a:effectLst/>
                        </a:rPr>
                        <a:t>Transports</a:t>
                      </a:r>
                      <a:endParaRPr lang="fr-CA" sz="12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53 333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0,4%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627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noProof="0">
                          <a:effectLst/>
                        </a:rPr>
                        <a:t>Développement économique</a:t>
                      </a:r>
                      <a:endParaRPr lang="fr-CA" sz="1200" b="1" i="0" u="none" strike="noStrike" noProof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100 000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0,8%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627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noProof="0">
                          <a:effectLst/>
                        </a:rPr>
                        <a:t>Récréation, Tourisme et Services Communautaires</a:t>
                      </a:r>
                      <a:endParaRPr lang="fr-CA" sz="1200" b="1" i="0" u="none" strike="noStrike" noProof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477 450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3,6%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627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noProof="0">
                          <a:effectLst/>
                        </a:rPr>
                        <a:t>Autres transferts</a:t>
                      </a:r>
                      <a:endParaRPr lang="fr-CA" sz="1200" b="1" i="0" u="none" strike="noStrike" noProof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507 500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3,8%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627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u="none" strike="noStrike" noProof="0" dirty="0">
                          <a:effectLst/>
                        </a:rPr>
                        <a:t>Finances</a:t>
                      </a:r>
                      <a:endParaRPr lang="fr-CA" sz="12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400 693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3,0%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627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 dirty="0">
                          <a:effectLst/>
                        </a:rPr>
                        <a:t> </a:t>
                      </a:r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 13 249 261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100,0%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892D25C6-7D3D-4BAE-9724-7DB1B281B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2977" y="208881"/>
            <a:ext cx="3639448" cy="3354125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3790A3F-C6BA-44BA-BB80-BAAB7B10A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342116"/>
              </p:ext>
            </p:extLst>
          </p:nvPr>
        </p:nvGraphicFramePr>
        <p:xfrm>
          <a:off x="7046912" y="3583834"/>
          <a:ext cx="4995832" cy="2587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3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526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REVENUES (SUMMARY)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BUDGET 2021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%</a:t>
                      </a:r>
                      <a:endParaRPr lang="en-CA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260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Warrant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     </a:t>
                      </a: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10 798 537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81,5%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260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General Government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11 900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0,1%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260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Fire Department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338 638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2,5%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260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Community funding &amp; equalization grant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566 210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4,3%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260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Transportation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53 333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0,4%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260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Economic Development / Tourism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100 000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0,8%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260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Recreation and cultural services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477 450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3,6%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260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Other transfers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507 500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3,8%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260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Fiscal services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400 693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3,0%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260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 </a:t>
                      </a:r>
                      <a:endParaRPr lang="en-CA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 13 249 261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100,0%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313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949505" y="0"/>
            <a:ext cx="1860550" cy="836612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chemeClr val="accent1">
                    <a:lumMod val="75000"/>
                  </a:schemeClr>
                </a:solidFill>
                <a:latin typeface="AR BLANCA" panose="02000000000000000000" pitchFamily="2" charset="0"/>
              </a:rPr>
              <a:t>Finances </a:t>
            </a:r>
            <a:endParaRPr lang="fr-CA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978998" y="687658"/>
            <a:ext cx="3801564" cy="682382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fr-CA" sz="3000" dirty="0">
                <a:solidFill>
                  <a:srgbClr val="FF0000"/>
                </a:solidFill>
              </a:rPr>
              <a:t> </a:t>
            </a:r>
            <a:r>
              <a:rPr lang="fr-CA" sz="23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Budget d’opération 2021 (suite)</a:t>
            </a:r>
          </a:p>
          <a:p>
            <a:pPr marL="109728" indent="0" algn="ctr">
              <a:buNone/>
            </a:pPr>
            <a:r>
              <a:rPr lang="fr-CA" sz="23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2021 General Operating Budget (</a:t>
            </a:r>
            <a:r>
              <a:rPr lang="fr-CA" sz="2300" dirty="0" err="1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cont’d</a:t>
            </a:r>
            <a:r>
              <a:rPr lang="fr-CA" sz="23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)</a:t>
            </a:r>
          </a:p>
          <a:p>
            <a:pPr marL="109728" indent="0">
              <a:buNone/>
            </a:pPr>
            <a:endParaRPr lang="fr-CA" sz="2600" dirty="0">
              <a:solidFill>
                <a:schemeClr val="accent2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780921"/>
              </p:ext>
            </p:extLst>
          </p:nvPr>
        </p:nvGraphicFramePr>
        <p:xfrm>
          <a:off x="322135" y="3179931"/>
          <a:ext cx="4161272" cy="3068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5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9816"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DÉPENSES (SOMMAIRE)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BUDGET 2021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%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816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Services </a:t>
                      </a:r>
                      <a:r>
                        <a:rPr lang="en-CA" sz="1200" u="none" strike="noStrike" dirty="0" err="1">
                          <a:effectLst/>
                        </a:rPr>
                        <a:t>législatifs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218 700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816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Administration/</a:t>
                      </a:r>
                      <a:r>
                        <a:rPr lang="en-CA" sz="1200" u="none" strike="noStrike" dirty="0" err="1">
                          <a:effectLst/>
                        </a:rPr>
                        <a:t>Ressources</a:t>
                      </a:r>
                      <a:r>
                        <a:rPr lang="en-CA" sz="1200" u="none" strike="noStrike" dirty="0">
                          <a:effectLst/>
                        </a:rPr>
                        <a:t> </a:t>
                      </a:r>
                      <a:r>
                        <a:rPr lang="en-CA" sz="1200" u="none" strike="noStrike" dirty="0" err="1">
                          <a:effectLst/>
                        </a:rPr>
                        <a:t>humaines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1 621 660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816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Service de police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1 474 700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816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Protection </a:t>
                      </a:r>
                      <a:r>
                        <a:rPr lang="en-CA" sz="1200" u="none" strike="noStrike" dirty="0" err="1">
                          <a:effectLst/>
                        </a:rPr>
                        <a:t>contre</a:t>
                      </a:r>
                      <a:r>
                        <a:rPr lang="en-CA" sz="1200" u="none" strike="noStrike" dirty="0">
                          <a:effectLst/>
                        </a:rPr>
                        <a:t> les </a:t>
                      </a:r>
                      <a:r>
                        <a:rPr lang="en-CA" sz="1200" u="none" strike="noStrike" dirty="0" err="1">
                          <a:effectLst/>
                        </a:rPr>
                        <a:t>incendies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786 499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816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 err="1">
                          <a:effectLst/>
                        </a:rPr>
                        <a:t>Contrôle</a:t>
                      </a:r>
                      <a:r>
                        <a:rPr lang="en-CA" sz="1200" u="none" strike="noStrike" dirty="0">
                          <a:effectLst/>
                        </a:rPr>
                        <a:t> des </a:t>
                      </a:r>
                      <a:r>
                        <a:rPr lang="en-CA" sz="1200" u="none" strike="noStrike" dirty="0" err="1">
                          <a:effectLst/>
                        </a:rPr>
                        <a:t>animaux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29 600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816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Transports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2 297 243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9816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Service </a:t>
                      </a:r>
                      <a:r>
                        <a:rPr lang="en-CA" sz="1200" u="none" strike="noStrike" dirty="0" err="1">
                          <a:effectLst/>
                        </a:rPr>
                        <a:t>d’hygiene</a:t>
                      </a:r>
                      <a:r>
                        <a:rPr lang="en-CA" sz="1200" u="none" strike="noStrike" dirty="0">
                          <a:effectLst/>
                        </a:rPr>
                        <a:t> </a:t>
                      </a:r>
                      <a:r>
                        <a:rPr lang="en-CA" sz="1200" u="none" strike="noStrike" dirty="0" err="1">
                          <a:effectLst/>
                        </a:rPr>
                        <a:t>environnementale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379 295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981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Urbanisme et mise en valeur du territoire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311 550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9816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 err="1">
                          <a:effectLst/>
                        </a:rPr>
                        <a:t>Développement</a:t>
                      </a:r>
                      <a:r>
                        <a:rPr lang="en-CA" sz="1200" u="none" strike="noStrike" dirty="0">
                          <a:effectLst/>
                        </a:rPr>
                        <a:t> </a:t>
                      </a:r>
                      <a:r>
                        <a:rPr lang="en-CA" sz="1200" u="none" strike="noStrike" dirty="0" err="1">
                          <a:effectLst/>
                        </a:rPr>
                        <a:t>économique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471 372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1226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 err="1">
                          <a:effectLst/>
                        </a:rPr>
                        <a:t>Récréation</a:t>
                      </a:r>
                      <a:r>
                        <a:rPr lang="en-CA" sz="1200" u="none" strike="noStrike" dirty="0">
                          <a:effectLst/>
                        </a:rPr>
                        <a:t>, </a:t>
                      </a:r>
                      <a:r>
                        <a:rPr lang="en-CA" sz="1200" u="none" strike="noStrike" dirty="0" err="1">
                          <a:effectLst/>
                        </a:rPr>
                        <a:t>Tourisme</a:t>
                      </a:r>
                      <a:r>
                        <a:rPr lang="en-CA" sz="1200" u="none" strike="noStrike" dirty="0">
                          <a:effectLst/>
                        </a:rPr>
                        <a:t> et services </a:t>
                      </a:r>
                      <a:r>
                        <a:rPr lang="en-CA" sz="1200" u="none" strike="noStrike" dirty="0" err="1">
                          <a:effectLst/>
                        </a:rPr>
                        <a:t>communautaires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2 746 930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9816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Capital de </a:t>
                      </a:r>
                      <a:r>
                        <a:rPr lang="en-CA" sz="1200" u="none" strike="noStrike" dirty="0" err="1">
                          <a:effectLst/>
                        </a:rPr>
                        <a:t>l’opération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1 263 204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9871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Services financiers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1 448 508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9816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 err="1">
                          <a:effectLst/>
                        </a:rPr>
                        <a:t>Réserves</a:t>
                      </a:r>
                      <a:endParaRPr lang="en-CA" sz="12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           200 000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9816">
                <a:tc>
                  <a:txBody>
                    <a:bodyPr/>
                    <a:lstStyle/>
                    <a:p>
                      <a:pPr algn="l" fontAlgn="b"/>
                      <a:endParaRPr lang="en-CA" sz="10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13 249 261</a:t>
                      </a:r>
                      <a:endParaRPr lang="en-CA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  <a:endParaRPr lang="en-CA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C6C6D46-34BC-456F-9C35-B4B2B38A1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135" y="5637021"/>
            <a:ext cx="1223730" cy="611865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A11773E-1E8A-4F4F-B6C7-32CC2A1F1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608955"/>
              </p:ext>
            </p:extLst>
          </p:nvPr>
        </p:nvGraphicFramePr>
        <p:xfrm>
          <a:off x="7621076" y="3242535"/>
          <a:ext cx="4161272" cy="3006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5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423"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EXPENDITURES (SUMMARY)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BUDGET 2021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%</a:t>
                      </a:r>
                      <a:endParaRPr lang="en-CA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423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Legislative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218 700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423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General administration/Human resources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1 621 660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423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Police protection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1 474 700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423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Fire Department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786 499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423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Animal and pest control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29 600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423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Transportation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2 297 243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423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Environmental health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379 295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423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Planning services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311 550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423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Economic development / Tourism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471 372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423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Recreation and cultural services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2 746 930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423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Capital paid by operation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1 263 204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423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Fiscal services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1 448 508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423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Reserves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           200 000</a:t>
                      </a:r>
                      <a:endParaRPr lang="en-CA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423">
                <a:tc>
                  <a:txBody>
                    <a:bodyPr/>
                    <a:lstStyle/>
                    <a:p>
                      <a:pPr algn="l" fontAlgn="b"/>
                      <a:endParaRPr lang="en-CA" sz="10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     13 249 261</a:t>
                      </a:r>
                      <a:endParaRPr lang="en-CA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  <a:endParaRPr lang="en-CA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633862D-0FAA-4DC1-A540-CD7A3218A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9030" y="56926"/>
            <a:ext cx="3785030" cy="31569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A666DD-6ABC-4D2A-8B8C-CAFD3896D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048" y="56926"/>
            <a:ext cx="3784278" cy="311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50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pact of COVID-19 on the Real Estate Market - The GoWylde Team">
            <a:extLst>
              <a:ext uri="{FF2B5EF4-FFF2-40B4-BE49-F238E27FC236}">
                <a16:creationId xmlns:a16="http://schemas.microsoft.com/office/drawing/2014/main" id="{E53CEA47-C6E9-431A-B305-E6278D855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650" y="942185"/>
            <a:ext cx="4063226" cy="27681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057734-2228-4604-9FA8-207366F05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135" y="5637021"/>
            <a:ext cx="1223730" cy="611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5C2BC1-5E7E-444B-A5F0-87DB1E06577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88" y="3649092"/>
            <a:ext cx="2596632" cy="1585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914818-1F7F-481D-B000-BF7829BCF979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75107" y="3649092"/>
            <a:ext cx="3676971" cy="158525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8FE087-02E7-4132-B95B-5DC8E65AEE53}"/>
              </a:ext>
            </a:extLst>
          </p:cNvPr>
          <p:cNvSpPr txBox="1"/>
          <p:nvPr/>
        </p:nvSpPr>
        <p:spPr>
          <a:xfrm>
            <a:off x="545488" y="334156"/>
            <a:ext cx="270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u="sng" dirty="0"/>
              <a:t>Stratégies en 2020 et 2021</a:t>
            </a:r>
            <a:endParaRPr lang="en-US" u="sng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584E46A6-8F57-4E07-BBDE-EBB22F9A86D0}"/>
              </a:ext>
            </a:extLst>
          </p:cNvPr>
          <p:cNvSpPr txBox="1">
            <a:spLocks/>
          </p:cNvSpPr>
          <p:nvPr/>
        </p:nvSpPr>
        <p:spPr>
          <a:xfrm>
            <a:off x="430118" y="609593"/>
            <a:ext cx="3159302" cy="3238151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93192" lvl="1" indent="0">
              <a:buNone/>
            </a:pPr>
            <a:r>
              <a:rPr lang="fr-CA" sz="1600" dirty="0"/>
              <a:t>					                     			</a:t>
            </a:r>
            <a:endParaRPr lang="fr-CA" sz="1600" dirty="0">
              <a:solidFill>
                <a:srgbClr val="C00000"/>
              </a:solidFill>
            </a:endParaRPr>
          </a:p>
          <a:p>
            <a:r>
              <a:rPr lang="fr-CA" sz="2600" dirty="0"/>
              <a:t>Je choisis Shediac</a:t>
            </a:r>
          </a:p>
          <a:p>
            <a:pPr lvl="1"/>
            <a:r>
              <a:rPr lang="fr-CA" sz="1600" dirty="0"/>
              <a:t>Vidéos et témoignages</a:t>
            </a:r>
          </a:p>
          <a:p>
            <a:pPr marL="393192" lvl="1" indent="0">
              <a:buNone/>
            </a:pPr>
            <a:endParaRPr lang="fr-CA" sz="1600" dirty="0"/>
          </a:p>
          <a:p>
            <a:r>
              <a:rPr lang="fr-CA" sz="2600" dirty="0"/>
              <a:t>Promotions</a:t>
            </a:r>
          </a:p>
          <a:p>
            <a:pPr lvl="1"/>
            <a:r>
              <a:rPr lang="fr-CA" sz="1600" dirty="0"/>
              <a:t>Masques, photos, etc.</a:t>
            </a:r>
          </a:p>
          <a:p>
            <a:pPr marL="393192" lvl="1" indent="0">
              <a:buNone/>
            </a:pPr>
            <a:r>
              <a:rPr lang="fr-CA" sz="1600" dirty="0"/>
              <a:t> </a:t>
            </a:r>
            <a:endParaRPr lang="fr-CA" sz="1600" dirty="0">
              <a:solidFill>
                <a:srgbClr val="C00000"/>
              </a:solidFill>
            </a:endParaRPr>
          </a:p>
          <a:p>
            <a:r>
              <a:rPr lang="fr-CA" sz="2600" dirty="0"/>
              <a:t>Évènements </a:t>
            </a:r>
          </a:p>
          <a:p>
            <a:pPr lvl="1"/>
            <a:r>
              <a:rPr lang="fr-CA" sz="1600" dirty="0"/>
              <a:t>Folie de la chaudrée</a:t>
            </a:r>
          </a:p>
          <a:p>
            <a:pPr lvl="1"/>
            <a:r>
              <a:rPr lang="fr-CA" sz="1600" dirty="0"/>
              <a:t>Temps du « </a:t>
            </a:r>
            <a:r>
              <a:rPr lang="fr-CA" sz="1600" dirty="0" err="1"/>
              <a:t>lobster</a:t>
            </a:r>
            <a:r>
              <a:rPr lang="fr-CA" sz="1600" dirty="0"/>
              <a:t> roll »</a:t>
            </a:r>
          </a:p>
          <a:p>
            <a:pPr lvl="1"/>
            <a:r>
              <a:rPr lang="fr-CA" sz="1600" dirty="0"/>
              <a:t>Autres</a:t>
            </a:r>
            <a:endParaRPr lang="fr-CA" sz="1600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r>
              <a:rPr lang="fr-CA" sz="1600" dirty="0"/>
              <a:t>					</a:t>
            </a:r>
            <a:r>
              <a:rPr lang="fr-CA" sz="1600" b="1" dirty="0"/>
              <a:t>			  	                	</a:t>
            </a:r>
            <a:endParaRPr lang="fr-CA" sz="1600" dirty="0">
              <a:solidFill>
                <a:srgbClr val="C0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59A515-C438-4CE9-9C0E-8FE7E9AAEBF5}"/>
              </a:ext>
            </a:extLst>
          </p:cNvPr>
          <p:cNvSpPr txBox="1"/>
          <p:nvPr/>
        </p:nvSpPr>
        <p:spPr>
          <a:xfrm>
            <a:off x="8692776" y="424926"/>
            <a:ext cx="2884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2">
                    <a:lumMod val="50000"/>
                  </a:schemeClr>
                </a:solidFill>
              </a:rPr>
              <a:t>Strategies in 2020 and 2021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3BDC3085-1D5E-47F1-897F-FFBCBD435692}"/>
              </a:ext>
            </a:extLst>
          </p:cNvPr>
          <p:cNvSpPr txBox="1">
            <a:spLocks/>
          </p:cNvSpPr>
          <p:nvPr/>
        </p:nvSpPr>
        <p:spPr>
          <a:xfrm>
            <a:off x="8692776" y="609592"/>
            <a:ext cx="3159302" cy="3238151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93192" lvl="1" indent="0">
              <a:buNone/>
            </a:pPr>
            <a:r>
              <a:rPr lang="fr-CA" sz="1600" dirty="0"/>
              <a:t>					                     			</a:t>
            </a:r>
            <a:endParaRPr lang="fr-CA" sz="1600" dirty="0">
              <a:solidFill>
                <a:srgbClr val="C00000"/>
              </a:solidFill>
            </a:endParaRPr>
          </a:p>
          <a:p>
            <a:r>
              <a:rPr lang="en-US" sz="2600" dirty="0">
                <a:solidFill>
                  <a:schemeClr val="bg2">
                    <a:lumMod val="50000"/>
                  </a:schemeClr>
                </a:solidFill>
              </a:rPr>
              <a:t>I Choose Shediac</a:t>
            </a:r>
          </a:p>
          <a:p>
            <a:pPr lvl="1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Videos and testimonies</a:t>
            </a:r>
          </a:p>
          <a:p>
            <a:pPr marL="393192" lvl="1" indent="0">
              <a:buNone/>
            </a:pP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600" dirty="0">
                <a:solidFill>
                  <a:schemeClr val="bg2">
                    <a:lumMod val="50000"/>
                  </a:schemeClr>
                </a:solidFill>
              </a:rPr>
              <a:t>Promotions</a:t>
            </a:r>
          </a:p>
          <a:p>
            <a:pPr lvl="1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Masks, photos, etc.</a:t>
            </a:r>
          </a:p>
          <a:p>
            <a:pPr marL="393192" lvl="1" indent="0">
              <a:buNone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r>
              <a:rPr lang="en-US" sz="2600" dirty="0">
                <a:solidFill>
                  <a:schemeClr val="bg2">
                    <a:lumMod val="50000"/>
                  </a:schemeClr>
                </a:solidFill>
              </a:rPr>
              <a:t>Events </a:t>
            </a:r>
          </a:p>
          <a:p>
            <a:pPr lvl="1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Chowder Madness</a:t>
            </a:r>
          </a:p>
          <a:p>
            <a:pPr lvl="1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Lobster Roll Time</a:t>
            </a:r>
          </a:p>
          <a:p>
            <a:pPr lvl="1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Other</a:t>
            </a:r>
          </a:p>
          <a:p>
            <a:pPr marL="393192" lvl="1" indent="0">
              <a:buNone/>
            </a:pPr>
            <a:r>
              <a:rPr lang="fr-CA" sz="1600" dirty="0"/>
              <a:t>					</a:t>
            </a:r>
            <a:r>
              <a:rPr lang="fr-CA" sz="1600" b="1" dirty="0"/>
              <a:t>			  	                	</a:t>
            </a:r>
            <a:endParaRPr lang="fr-CA" sz="1600" dirty="0">
              <a:solidFill>
                <a:srgbClr val="C0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16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02245DD-5DFF-4AF1-AC49-140B7BC170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831"/>
          <a:stretch/>
        </p:blipFill>
        <p:spPr>
          <a:xfrm>
            <a:off x="9026695" y="100665"/>
            <a:ext cx="1170417" cy="1904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77F690-0E12-4C01-9440-0A427FE82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135" y="5637021"/>
            <a:ext cx="1223730" cy="611865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426715" y="2004968"/>
            <a:ext cx="5189439" cy="3632053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vert="horz">
            <a:normAutofit fontScale="85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CA" sz="2600" dirty="0"/>
          </a:p>
          <a:p>
            <a:r>
              <a:rPr lang="fr-CA" sz="2600" dirty="0"/>
              <a:t>Stratégie verte régionale</a:t>
            </a:r>
          </a:p>
          <a:p>
            <a:pPr lvl="1"/>
            <a:r>
              <a:rPr lang="fr-CA" sz="2200" noProof="1"/>
              <a:t>Écovision 2025</a:t>
            </a:r>
          </a:p>
          <a:p>
            <a:pPr lvl="2"/>
            <a:r>
              <a:rPr lang="fr-CA" sz="2000" dirty="0"/>
              <a:t>Élimination des sacs à usage unique (arrêté en vigueur depuis le 1</a:t>
            </a:r>
            <a:r>
              <a:rPr lang="fr-CA" sz="2000" baseline="30000" dirty="0"/>
              <a:t>er</a:t>
            </a:r>
            <a:r>
              <a:rPr lang="fr-CA" sz="2000" dirty="0"/>
              <a:t> janvier 2021)</a:t>
            </a:r>
          </a:p>
          <a:p>
            <a:pPr lvl="2"/>
            <a:r>
              <a:rPr lang="fr-CA" sz="2000" dirty="0"/>
              <a:t>Distribution de sacs réutilisables</a:t>
            </a:r>
          </a:p>
          <a:p>
            <a:pPr marL="393192" lvl="1" indent="0">
              <a:buNone/>
            </a:pPr>
            <a:r>
              <a:rPr lang="fr-CA" sz="2000" dirty="0"/>
              <a:t>		</a:t>
            </a:r>
            <a:r>
              <a:rPr lang="fr-CA" sz="1600" dirty="0"/>
              <a:t>	                     	</a:t>
            </a:r>
            <a:endParaRPr lang="fr-CA" sz="1600" dirty="0">
              <a:solidFill>
                <a:srgbClr val="C00000"/>
              </a:solidFill>
            </a:endParaRPr>
          </a:p>
          <a:p>
            <a:r>
              <a:rPr lang="fr-CA" sz="2600" dirty="0"/>
              <a:t>Changements climatiques (actions prévues en 2021)</a:t>
            </a:r>
          </a:p>
          <a:p>
            <a:pPr lvl="1"/>
            <a:r>
              <a:rPr lang="fr-CA" sz="1600" dirty="0"/>
              <a:t>Investissement de 1,5 M$ dans notre système d’égout pluvial </a:t>
            </a:r>
          </a:p>
          <a:p>
            <a:pPr lvl="1"/>
            <a:r>
              <a:rPr lang="fr-CA" sz="1600" dirty="0"/>
              <a:t>Arrêté sur la gestion des eaux de surfaces </a:t>
            </a:r>
            <a:endParaRPr lang="fr-CA" sz="1600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r>
              <a:rPr lang="fr-CA" sz="1600" dirty="0"/>
              <a:t>					</a:t>
            </a:r>
            <a:r>
              <a:rPr lang="fr-CA" sz="1600" b="1" dirty="0"/>
              <a:t>			  	                	</a:t>
            </a:r>
            <a:endParaRPr lang="fr-CA" sz="1600" dirty="0">
              <a:solidFill>
                <a:srgbClr val="C0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126581" y="496425"/>
            <a:ext cx="5938838" cy="803275"/>
          </a:xfrm>
        </p:spPr>
        <p:txBody>
          <a:bodyPr>
            <a:normAutofit/>
          </a:bodyPr>
          <a:lstStyle/>
          <a:p>
            <a:r>
              <a:rPr lang="fr-CA" noProof="1">
                <a:solidFill>
                  <a:schemeClr val="accent1">
                    <a:lumMod val="75000"/>
                  </a:schemeClr>
                </a:solidFill>
                <a:latin typeface="AR BLANCA" panose="02000000000000000000" pitchFamily="2" charset="0"/>
              </a:rPr>
              <a:t>Environnement / Environment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E8CBD2A-13B1-4E0D-A5ED-4E007BBC5FC6}"/>
              </a:ext>
            </a:extLst>
          </p:cNvPr>
          <p:cNvSpPr txBox="1">
            <a:spLocks/>
          </p:cNvSpPr>
          <p:nvPr/>
        </p:nvSpPr>
        <p:spPr>
          <a:xfrm>
            <a:off x="6575846" y="2004967"/>
            <a:ext cx="5189439" cy="3632053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vert="horz">
            <a:normAutofit fontScale="85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CA" sz="2600" dirty="0"/>
          </a:p>
          <a:p>
            <a:r>
              <a:rPr lang="en-US" sz="2600" dirty="0">
                <a:solidFill>
                  <a:schemeClr val="bg2">
                    <a:lumMod val="50000"/>
                  </a:schemeClr>
                </a:solidFill>
              </a:rPr>
              <a:t>Regional Green Strategy</a:t>
            </a:r>
          </a:p>
          <a:p>
            <a:pPr lvl="1"/>
            <a:r>
              <a:rPr lang="en-US" sz="2200" noProof="1">
                <a:solidFill>
                  <a:schemeClr val="bg2">
                    <a:lumMod val="50000"/>
                  </a:schemeClr>
                </a:solidFill>
              </a:rPr>
              <a:t>Ecovision 2025</a:t>
            </a:r>
          </a:p>
          <a:p>
            <a:pPr lvl="2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Ban of single-use plastic bags (by-law in effect since January 1</a:t>
            </a:r>
            <a:r>
              <a:rPr lang="en-US" sz="2000" baseline="30000" dirty="0">
                <a:solidFill>
                  <a:schemeClr val="bg2">
                    <a:lumMod val="50000"/>
                  </a:schemeClr>
                </a:solidFill>
              </a:rPr>
              <a:t>st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2021)</a:t>
            </a:r>
          </a:p>
          <a:p>
            <a:pPr lvl="2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Distribution of re-usable bags</a:t>
            </a:r>
          </a:p>
          <a:p>
            <a:pPr marL="393192" lvl="1" indent="0">
              <a:buNone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		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	                     	</a:t>
            </a:r>
          </a:p>
          <a:p>
            <a:r>
              <a:rPr lang="en-US" sz="2600" dirty="0">
                <a:solidFill>
                  <a:schemeClr val="bg2">
                    <a:lumMod val="50000"/>
                  </a:schemeClr>
                </a:solidFill>
              </a:rPr>
              <a:t>Climate change (actions planned for 2021)</a:t>
            </a:r>
          </a:p>
          <a:p>
            <a:pPr lvl="1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$1.5 M investment in our storm water system </a:t>
            </a:r>
          </a:p>
          <a:p>
            <a:pPr lvl="1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By-law for managing surface water </a:t>
            </a:r>
          </a:p>
          <a:p>
            <a:pPr marL="393192" lvl="1" indent="0">
              <a:buNone/>
            </a:pPr>
            <a:r>
              <a:rPr lang="fr-CA" sz="1600" dirty="0">
                <a:solidFill>
                  <a:schemeClr val="bg2">
                    <a:lumMod val="50000"/>
                  </a:schemeClr>
                </a:solidFill>
              </a:rPr>
              <a:t>					</a:t>
            </a:r>
            <a:r>
              <a:rPr lang="fr-CA" sz="1600" b="1" dirty="0">
                <a:solidFill>
                  <a:schemeClr val="bg2">
                    <a:lumMod val="50000"/>
                  </a:schemeClr>
                </a:solidFill>
              </a:rPr>
              <a:t>			</a:t>
            </a:r>
            <a:r>
              <a:rPr lang="fr-CA" sz="1600" b="1" dirty="0"/>
              <a:t>  	                	</a:t>
            </a:r>
            <a:endParaRPr lang="fr-CA" sz="1600" dirty="0">
              <a:solidFill>
                <a:srgbClr val="C0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10" descr="Image result for plastic bags ban pics&quot;">
            <a:extLst>
              <a:ext uri="{FF2B5EF4-FFF2-40B4-BE49-F238E27FC236}">
                <a16:creationId xmlns:a16="http://schemas.microsoft.com/office/drawing/2014/main" id="{92C596C9-1FC2-41AB-91BD-7DF2400F43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5" t="25850" r="7053" b="20785"/>
          <a:stretch/>
        </p:blipFill>
        <p:spPr bwMode="auto">
          <a:xfrm>
            <a:off x="800797" y="592335"/>
            <a:ext cx="1994639" cy="97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4C9035-147E-48E0-A2DD-C21689A396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8251"/>
          <a:stretch/>
        </p:blipFill>
        <p:spPr>
          <a:xfrm>
            <a:off x="10158387" y="875190"/>
            <a:ext cx="1606898" cy="77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04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38537" y="609114"/>
            <a:ext cx="3714925" cy="735702"/>
          </a:xfrm>
        </p:spPr>
        <p:txBody>
          <a:bodyPr>
            <a:normAutofit fontScale="90000"/>
          </a:bodyPr>
          <a:lstStyle/>
          <a:p>
            <a:r>
              <a:rPr lang="fr-CA" noProof="1">
                <a:solidFill>
                  <a:schemeClr val="accent1">
                    <a:lumMod val="75000"/>
                  </a:schemeClr>
                </a:solidFill>
                <a:latin typeface="AR BLANCA" panose="02000000000000000000" pitchFamily="2" charset="0"/>
              </a:rPr>
              <a:t>Tourisme / Tourism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032564" y="1865477"/>
            <a:ext cx="4789396" cy="3688033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vert="horz">
            <a:normAutofit fontScale="77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93192" lvl="1" indent="0">
              <a:buNone/>
            </a:pPr>
            <a:r>
              <a:rPr lang="fr-CA" sz="1600" dirty="0"/>
              <a:t>	</a:t>
            </a:r>
            <a:endParaRPr lang="fr-CA" sz="1600" dirty="0">
              <a:solidFill>
                <a:srgbClr val="C00000"/>
              </a:solidFill>
            </a:endParaRPr>
          </a:p>
          <a:p>
            <a:r>
              <a:rPr lang="fr-CA" sz="2600" dirty="0"/>
              <a:t>Stratégie</a:t>
            </a:r>
          </a:p>
          <a:p>
            <a:pPr lvl="1"/>
            <a:r>
              <a:rPr lang="fr-CA" sz="1600" dirty="0"/>
              <a:t>Activités se poursuivent en 2021                                                   	</a:t>
            </a:r>
            <a:r>
              <a:rPr lang="fr-CA" sz="1600" b="1" dirty="0"/>
              <a:t>			  	                	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fr-CA" sz="2600" dirty="0"/>
              <a:t>Taxe sur l’hébergement (en attente en raison de la COVID-19)</a:t>
            </a:r>
          </a:p>
          <a:p>
            <a:pPr marL="393192" lvl="1" indent="0">
              <a:buNone/>
            </a:pPr>
            <a:endParaRPr lang="fr-CA" sz="1600" dirty="0"/>
          </a:p>
          <a:p>
            <a:r>
              <a:rPr lang="fr-CA" sz="2600" dirty="0"/>
              <a:t>Projet de l’Écocentre </a:t>
            </a:r>
            <a:r>
              <a:rPr lang="fr-CA" sz="2600" dirty="0" err="1"/>
              <a:t>Homarus</a:t>
            </a:r>
            <a:endParaRPr lang="fr-CA" sz="2600" dirty="0"/>
          </a:p>
          <a:p>
            <a:pPr lvl="1"/>
            <a:r>
              <a:rPr lang="fr-CA" sz="2200" dirty="0"/>
              <a:t>Ouverture prévue au printemps 2022</a:t>
            </a:r>
          </a:p>
          <a:p>
            <a:endParaRPr lang="fr-CA" sz="1600" dirty="0">
              <a:solidFill>
                <a:srgbClr val="C00000"/>
              </a:solidFill>
            </a:endParaRPr>
          </a:p>
          <a:p>
            <a:r>
              <a:rPr lang="fr-CA" sz="2600" dirty="0"/>
              <a:t>Arrêté pour l’accès des VTT à Shediac</a:t>
            </a:r>
          </a:p>
          <a:p>
            <a:pPr marL="137160" indent="0">
              <a:buNone/>
            </a:pPr>
            <a:r>
              <a:rPr lang="fr-CA" sz="2000" dirty="0"/>
              <a:t>		</a:t>
            </a:r>
            <a:endParaRPr lang="fr-CA" sz="2000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fr-CA" sz="1600" b="1" dirty="0"/>
          </a:p>
          <a:p>
            <a:pPr marL="393192" lvl="1" indent="0">
              <a:buNone/>
            </a:pPr>
            <a:r>
              <a:rPr lang="fr-CA" sz="1600" dirty="0"/>
              <a:t>	                  		   </a:t>
            </a:r>
            <a:r>
              <a:rPr lang="fr-CA" sz="1600" dirty="0">
                <a:solidFill>
                  <a:srgbClr val="C00000"/>
                </a:solidFill>
              </a:rPr>
              <a:t>                                    					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AD3BB1-6C9E-4DBE-8461-4B5B60E50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135" y="5637021"/>
            <a:ext cx="1223730" cy="611865"/>
          </a:xfrm>
          <a:prstGeom prst="rect">
            <a:avLst/>
          </a:prstGeom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966882E3-DA3E-4A76-ACB4-E3B0C8D0EE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305" y="2013358"/>
            <a:ext cx="1728922" cy="376627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E741043-C8AC-458C-AB02-B42F5F36362A}"/>
              </a:ext>
            </a:extLst>
          </p:cNvPr>
          <p:cNvSpPr txBox="1">
            <a:spLocks/>
          </p:cNvSpPr>
          <p:nvPr/>
        </p:nvSpPr>
        <p:spPr>
          <a:xfrm>
            <a:off x="6370040" y="1865477"/>
            <a:ext cx="4789396" cy="3688033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vert="horz">
            <a:normAutofit fontScale="77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93192" lvl="1" indent="0">
              <a:buNone/>
            </a:pPr>
            <a:r>
              <a:rPr lang="fr-CA" sz="1600" dirty="0"/>
              <a:t>	</a:t>
            </a:r>
            <a:endParaRPr lang="fr-CA" sz="1600" dirty="0">
              <a:solidFill>
                <a:srgbClr val="C00000"/>
              </a:solidFill>
            </a:endParaRPr>
          </a:p>
          <a:p>
            <a:r>
              <a:rPr lang="fr-CA" sz="2600" dirty="0">
                <a:solidFill>
                  <a:schemeClr val="bg2">
                    <a:lumMod val="50000"/>
                  </a:schemeClr>
                </a:solidFill>
              </a:rPr>
              <a:t>                             </a:t>
            </a:r>
            <a:r>
              <a:rPr lang="fr-CA" sz="2600" dirty="0" err="1">
                <a:solidFill>
                  <a:schemeClr val="bg2">
                    <a:lumMod val="50000"/>
                  </a:schemeClr>
                </a:solidFill>
              </a:rPr>
              <a:t>Strategy</a:t>
            </a:r>
            <a:endParaRPr lang="fr-CA" sz="2600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Ongoing activities in 2021                      </a:t>
            </a:r>
            <a:r>
              <a:rPr lang="fr-CA" sz="1600" dirty="0">
                <a:solidFill>
                  <a:schemeClr val="bg2">
                    <a:lumMod val="50000"/>
                  </a:schemeClr>
                </a:solidFill>
              </a:rPr>
              <a:t>                             	</a:t>
            </a:r>
            <a:r>
              <a:rPr lang="fr-CA" sz="1600" b="1" dirty="0">
                <a:solidFill>
                  <a:schemeClr val="bg2">
                    <a:lumMod val="50000"/>
                  </a:schemeClr>
                </a:solidFill>
              </a:rPr>
              <a:t>			  	                	</a:t>
            </a:r>
            <a:endParaRPr lang="en-US" sz="16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600" dirty="0">
                <a:solidFill>
                  <a:schemeClr val="bg2">
                    <a:lumMod val="50000"/>
                  </a:schemeClr>
                </a:solidFill>
              </a:rPr>
              <a:t>Accommodation tax (on hold due to  COVID-19)</a:t>
            </a:r>
          </a:p>
          <a:p>
            <a:pPr marL="393192" lvl="1" indent="0">
              <a:buNone/>
            </a:pPr>
            <a:endParaRPr lang="fr-CA" sz="16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600" dirty="0">
                <a:solidFill>
                  <a:schemeClr val="bg2">
                    <a:lumMod val="50000"/>
                  </a:schemeClr>
                </a:solidFill>
              </a:rPr>
              <a:t>Homarus Eco-Centre Project</a:t>
            </a:r>
          </a:p>
          <a:p>
            <a:pPr lvl="1"/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Opening planned for 2022</a:t>
            </a:r>
          </a:p>
          <a:p>
            <a:endParaRPr lang="fr-CA" sz="16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600" dirty="0">
                <a:solidFill>
                  <a:schemeClr val="bg2">
                    <a:lumMod val="50000"/>
                  </a:schemeClr>
                </a:solidFill>
              </a:rPr>
              <a:t>By-law allowing ATV access in Shediac</a:t>
            </a:r>
          </a:p>
          <a:p>
            <a:pPr marL="137160" indent="0">
              <a:buNone/>
            </a:pPr>
            <a:r>
              <a:rPr lang="fr-CA" sz="2000" dirty="0">
                <a:solidFill>
                  <a:schemeClr val="bg2">
                    <a:lumMod val="50000"/>
                  </a:schemeClr>
                </a:solidFill>
              </a:rPr>
              <a:t>		</a:t>
            </a:r>
          </a:p>
          <a:p>
            <a:pPr marL="393192" lvl="1" indent="0">
              <a:buNone/>
            </a:pPr>
            <a:endParaRPr lang="fr-CA" sz="1600" b="1" dirty="0"/>
          </a:p>
          <a:p>
            <a:pPr marL="393192" lvl="1" indent="0">
              <a:buNone/>
            </a:pPr>
            <a:r>
              <a:rPr lang="fr-CA" sz="1600" dirty="0"/>
              <a:t>	                  		   </a:t>
            </a:r>
            <a:r>
              <a:rPr lang="fr-CA" sz="1600" dirty="0">
                <a:solidFill>
                  <a:srgbClr val="C00000"/>
                </a:solidFill>
              </a:rPr>
              <a:t>                                    						</a:t>
            </a:r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B1824FF5-501A-48C3-81FF-B66C37DB0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865" y="2013358"/>
            <a:ext cx="1728922" cy="376627"/>
          </a:xfrm>
          <a:prstGeom prst="rect">
            <a:avLst/>
          </a:prstGeom>
        </p:spPr>
      </p:pic>
      <p:pic>
        <p:nvPicPr>
          <p:cNvPr id="9" name="Picture 8" descr="A large building&#10;&#10;Description automatically generated">
            <a:extLst>
              <a:ext uri="{FF2B5EF4-FFF2-40B4-BE49-F238E27FC236}">
                <a16:creationId xmlns:a16="http://schemas.microsoft.com/office/drawing/2014/main" id="{8CF4578C-1F53-4999-AB3A-EF26B552B8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638" y="4666885"/>
            <a:ext cx="2684908" cy="1510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group of people standing in the snow next to a vehicle&#10;&#10;Description automatically generated with low confidence">
            <a:extLst>
              <a:ext uri="{FF2B5EF4-FFF2-40B4-BE49-F238E27FC236}">
                <a16:creationId xmlns:a16="http://schemas.microsoft.com/office/drawing/2014/main" id="{CBC21458-8C7B-4719-8255-D0D277C2A5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690" y="4666884"/>
            <a:ext cx="2242095" cy="1510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4021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607354" y="2187985"/>
            <a:ext cx="5181049" cy="3146612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vert="horz">
            <a:normAutofit fontScale="85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endParaRPr lang="fr-CA" sz="200" dirty="0"/>
          </a:p>
          <a:p>
            <a:r>
              <a:rPr lang="fr-CA" sz="2600" dirty="0"/>
              <a:t>Près de 25 M $ de permis en 2020</a:t>
            </a:r>
          </a:p>
          <a:p>
            <a:pPr lvl="1"/>
            <a:r>
              <a:rPr lang="fr-CA" sz="2200" dirty="0"/>
              <a:t>Résidentiel = 8 183 526 $</a:t>
            </a:r>
          </a:p>
          <a:p>
            <a:pPr lvl="1"/>
            <a:r>
              <a:rPr lang="fr-CA" sz="2200" dirty="0"/>
              <a:t>Multi-résidentiel = 10 291 809 $</a:t>
            </a:r>
          </a:p>
          <a:p>
            <a:pPr lvl="1"/>
            <a:r>
              <a:rPr lang="fr-CA" sz="2200" dirty="0"/>
              <a:t>Commercial = 6 398 756 $</a:t>
            </a:r>
          </a:p>
          <a:p>
            <a:pPr marL="393192" lvl="1" indent="0">
              <a:buNone/>
            </a:pPr>
            <a:endParaRPr lang="fr-CA" sz="2200" dirty="0"/>
          </a:p>
          <a:p>
            <a:r>
              <a:rPr lang="fr-CA" sz="2600" dirty="0"/>
              <a:t>Encourager le service bilingue dans nos commerces</a:t>
            </a:r>
          </a:p>
          <a:p>
            <a:pPr marL="109728" indent="0">
              <a:buNone/>
            </a:pPr>
            <a:endParaRPr lang="fr-CA" sz="2600" dirty="0"/>
          </a:p>
          <a:p>
            <a:r>
              <a:rPr lang="fr-CA" sz="2600" dirty="0"/>
              <a:t>Création de fonds de réserve </a:t>
            </a:r>
          </a:p>
          <a:p>
            <a:pPr lvl="1"/>
            <a:r>
              <a:rPr lang="fr-CA" sz="2200" dirty="0"/>
              <a:t>Déjà 500 000$ depuis 2019</a:t>
            </a:r>
            <a:endParaRPr lang="fr-CA" sz="2200" b="1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fr-CA" sz="1600" dirty="0">
              <a:solidFill>
                <a:srgbClr val="C0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77F690-0E12-4C01-9440-0A427FE82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135" y="5637021"/>
            <a:ext cx="1223730" cy="61186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1172" y="594334"/>
            <a:ext cx="8949655" cy="720775"/>
          </a:xfrm>
        </p:spPr>
        <p:txBody>
          <a:bodyPr>
            <a:normAutofit fontScale="90000"/>
          </a:bodyPr>
          <a:lstStyle/>
          <a:p>
            <a:r>
              <a:rPr lang="fr-CA" noProof="1">
                <a:solidFill>
                  <a:schemeClr val="accent1">
                    <a:lumMod val="75000"/>
                  </a:schemeClr>
                </a:solidFill>
                <a:latin typeface="AR BLANCA" panose="02000000000000000000" pitchFamily="2" charset="0"/>
              </a:rPr>
              <a:t>Développement économique / Economic Development 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CDCA13F-0873-4DAC-983E-2FC869062156}"/>
              </a:ext>
            </a:extLst>
          </p:cNvPr>
          <p:cNvSpPr txBox="1">
            <a:spLocks/>
          </p:cNvSpPr>
          <p:nvPr/>
        </p:nvSpPr>
        <p:spPr>
          <a:xfrm>
            <a:off x="6403597" y="2187985"/>
            <a:ext cx="5181049" cy="3146612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vert="horz">
            <a:normAutofit fontScale="85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endParaRPr lang="fr-CA" sz="200" dirty="0"/>
          </a:p>
          <a:p>
            <a:r>
              <a:rPr lang="en-US" sz="2600" noProof="1">
                <a:solidFill>
                  <a:schemeClr val="bg2">
                    <a:lumMod val="50000"/>
                  </a:schemeClr>
                </a:solidFill>
              </a:rPr>
              <a:t>Close to $25 M in permits issued in 2020</a:t>
            </a:r>
          </a:p>
          <a:p>
            <a:pPr lvl="1"/>
            <a:r>
              <a:rPr lang="en-US" sz="2200" noProof="1">
                <a:solidFill>
                  <a:schemeClr val="bg2">
                    <a:lumMod val="50000"/>
                  </a:schemeClr>
                </a:solidFill>
              </a:rPr>
              <a:t>Residentiel = $8,183,526 </a:t>
            </a:r>
          </a:p>
          <a:p>
            <a:pPr lvl="1"/>
            <a:r>
              <a:rPr lang="en-US" sz="2200" noProof="1">
                <a:solidFill>
                  <a:schemeClr val="bg2">
                    <a:lumMod val="50000"/>
                  </a:schemeClr>
                </a:solidFill>
              </a:rPr>
              <a:t>Multi-residentiel = $10,291,809 </a:t>
            </a:r>
          </a:p>
          <a:p>
            <a:pPr lvl="1"/>
            <a:r>
              <a:rPr lang="en-US" sz="2200" noProof="1">
                <a:solidFill>
                  <a:schemeClr val="bg2">
                    <a:lumMod val="50000"/>
                  </a:schemeClr>
                </a:solidFill>
              </a:rPr>
              <a:t>Commercial = $6,398,756 </a:t>
            </a:r>
          </a:p>
          <a:p>
            <a:pPr marL="393192" lvl="1" indent="0">
              <a:buNone/>
            </a:pPr>
            <a:endParaRPr lang="en-US" sz="22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600" dirty="0">
                <a:solidFill>
                  <a:schemeClr val="bg2">
                    <a:lumMod val="50000"/>
                  </a:schemeClr>
                </a:solidFill>
              </a:rPr>
              <a:t>Encourage bilingual services in our businesses</a:t>
            </a:r>
          </a:p>
          <a:p>
            <a:pPr marL="109728" indent="0">
              <a:buNone/>
            </a:pPr>
            <a:endParaRPr lang="en-US" sz="26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600" dirty="0">
                <a:solidFill>
                  <a:schemeClr val="bg2">
                    <a:lumMod val="50000"/>
                  </a:schemeClr>
                </a:solidFill>
              </a:rPr>
              <a:t>Establish reserve funds </a:t>
            </a:r>
          </a:p>
          <a:p>
            <a:pPr lvl="1"/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Already $500,000 since 2019</a:t>
            </a:r>
            <a:endParaRPr lang="en-US" sz="2200" b="1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fr-CA" sz="1600" dirty="0">
              <a:solidFill>
                <a:srgbClr val="C0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6355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2158</TotalTime>
  <Words>1146</Words>
  <Application>Microsoft Office PowerPoint</Application>
  <PresentationFormat>Widescreen</PresentationFormat>
  <Paragraphs>301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 BLANCA</vt:lpstr>
      <vt:lpstr>Arial</vt:lpstr>
      <vt:lpstr>Calibri</vt:lpstr>
      <vt:lpstr>Calibri Light</vt:lpstr>
      <vt:lpstr>Segoe UI Black</vt:lpstr>
      <vt:lpstr>Verdana</vt:lpstr>
      <vt:lpstr>Wingdings</vt:lpstr>
      <vt:lpstr>Wingdings 2</vt:lpstr>
      <vt:lpstr>Wingdings 3</vt:lpstr>
      <vt:lpstr>Retrospect</vt:lpstr>
      <vt:lpstr>PowerPoint Presentation</vt:lpstr>
      <vt:lpstr>Votre conseil de 2016 - 2021 Your Council from 2016 - 2021 </vt:lpstr>
      <vt:lpstr>Finances</vt:lpstr>
      <vt:lpstr>Finances</vt:lpstr>
      <vt:lpstr>Finances </vt:lpstr>
      <vt:lpstr>PowerPoint Presentation</vt:lpstr>
      <vt:lpstr>Environnement / Environment</vt:lpstr>
      <vt:lpstr>Tourisme / Tourism</vt:lpstr>
      <vt:lpstr>Développement économique / Economic Development </vt:lpstr>
      <vt:lpstr>Communauté énergétique intelligente / Smart Energy Community </vt:lpstr>
      <vt:lpstr>Investir dans notre avenir / Investing in our future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 Savoie</dc:creator>
  <cp:lastModifiedBy>Marc  Savoie</cp:lastModifiedBy>
  <cp:revision>96</cp:revision>
  <cp:lastPrinted>2021-03-31T14:12:30Z</cp:lastPrinted>
  <dcterms:created xsi:type="dcterms:W3CDTF">2019-03-15T13:37:45Z</dcterms:created>
  <dcterms:modified xsi:type="dcterms:W3CDTF">2021-03-31T19:13:42Z</dcterms:modified>
</cp:coreProperties>
</file>