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v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1"/>
  </p:notesMasterIdLst>
  <p:sldIdLst>
    <p:sldId id="256" r:id="rId2"/>
    <p:sldId id="257" r:id="rId3"/>
    <p:sldId id="402" r:id="rId4"/>
    <p:sldId id="288" r:id="rId5"/>
    <p:sldId id="419" r:id="rId6"/>
    <p:sldId id="418" r:id="rId7"/>
    <p:sldId id="420" r:id="rId8"/>
    <p:sldId id="316" r:id="rId9"/>
    <p:sldId id="401" r:id="rId10"/>
    <p:sldId id="403" r:id="rId11"/>
    <p:sldId id="417" r:id="rId12"/>
    <p:sldId id="412" r:id="rId13"/>
    <p:sldId id="413" r:id="rId14"/>
    <p:sldId id="397" r:id="rId15"/>
    <p:sldId id="415" r:id="rId16"/>
    <p:sldId id="421" r:id="rId17"/>
    <p:sldId id="414" r:id="rId18"/>
    <p:sldId id="399" r:id="rId19"/>
    <p:sldId id="416" r:id="rId20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fr-CA"/>
              <a:t>REVENUS</a:t>
            </a:r>
          </a:p>
        </c:rich>
      </c:tx>
      <c:layout>
        <c:manualLayout>
          <c:xMode val="edge"/>
          <c:yMode val="edge"/>
          <c:x val="0.39042712434383209"/>
          <c:y val="3.1872971281677272E-2"/>
        </c:manualLayout>
      </c:layout>
      <c:overlay val="0"/>
      <c:spPr>
        <a:noFill/>
        <a:ln w="25400">
          <a:noFill/>
        </a:ln>
      </c:spPr>
    </c:title>
    <c:autoTitleDeleted val="0"/>
    <c:view3D>
      <c:rotX val="20"/>
      <c:rotY val="4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5525959645669291E-2"/>
          <c:y val="0.32641356365617252"/>
          <c:w val="0.82063619270243149"/>
          <c:h val="0.29454064315710771"/>
        </c:manualLayout>
      </c:layout>
      <c:pie3DChart>
        <c:varyColors val="1"/>
        <c:ser>
          <c:idx val="0"/>
          <c:order val="0"/>
          <c:spPr>
            <a:ln w="12700">
              <a:solidFill>
                <a:srgbClr val="000000"/>
              </a:solidFill>
              <a:prstDash val="solid"/>
            </a:ln>
          </c:spPr>
          <c:explosion val="37"/>
          <c:dPt>
            <c:idx val="0"/>
            <c:bubble3D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EF90-462B-B518-E2FAD4626E9A}"/>
              </c:ext>
            </c:extLst>
          </c:dPt>
          <c:dPt>
            <c:idx val="1"/>
            <c:bubble3D val="0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EF90-462B-B518-E2FAD4626E9A}"/>
              </c:ext>
            </c:extLst>
          </c:dPt>
          <c:dPt>
            <c:idx val="2"/>
            <c:bubble3D val="0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EF90-462B-B518-E2FAD4626E9A}"/>
              </c:ext>
            </c:extLst>
          </c:dPt>
          <c:dPt>
            <c:idx val="3"/>
            <c:bubble3D val="0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EF90-462B-B518-E2FAD4626E9A}"/>
              </c:ext>
            </c:extLst>
          </c:dPt>
          <c:dPt>
            <c:idx val="4"/>
            <c:bubble3D val="0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9-EF90-462B-B518-E2FAD4626E9A}"/>
              </c:ext>
            </c:extLst>
          </c:dPt>
          <c:dPt>
            <c:idx val="5"/>
            <c:bubble3D val="0"/>
            <c:spPr>
              <a:solidFill>
                <a:srgbClr val="FF8080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B-EF90-462B-B518-E2FAD4626E9A}"/>
              </c:ext>
            </c:extLst>
          </c:dPt>
          <c:dPt>
            <c:idx val="6"/>
            <c:bubble3D val="0"/>
            <c:spPr>
              <a:solidFill>
                <a:srgbClr val="0066CC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D-EF90-462B-B518-E2FAD4626E9A}"/>
              </c:ext>
            </c:extLst>
          </c:dPt>
          <c:dPt>
            <c:idx val="7"/>
            <c:bubble3D val="0"/>
            <c:spPr>
              <a:solidFill>
                <a:srgbClr val="CCCCFF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F-EF90-462B-B518-E2FAD4626E9A}"/>
              </c:ext>
            </c:extLst>
          </c:dPt>
          <c:dPt>
            <c:idx val="8"/>
            <c:bubble3D val="0"/>
            <c:spPr>
              <a:solidFill>
                <a:srgbClr val="000080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1-EF90-462B-B518-E2FAD4626E9A}"/>
              </c:ext>
            </c:extLst>
          </c:dPt>
          <c:dPt>
            <c:idx val="9"/>
            <c:bubble3D val="0"/>
            <c:spPr>
              <a:solidFill>
                <a:srgbClr val="FF00FF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3-EF90-462B-B518-E2FAD4626E9A}"/>
              </c:ext>
            </c:extLst>
          </c:dPt>
          <c:dPt>
            <c:idx val="10"/>
            <c:bubble3D val="0"/>
            <c:spPr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5-EF90-462B-B518-E2FAD4626E9A}"/>
              </c:ext>
            </c:extLst>
          </c:dPt>
          <c:dPt>
            <c:idx val="11"/>
            <c:bubble3D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7-EF90-462B-B518-E2FAD4626E9A}"/>
              </c:ext>
            </c:extLst>
          </c:dPt>
          <c:dLbls>
            <c:dLbl>
              <c:idx val="0"/>
              <c:layout>
                <c:manualLayout>
                  <c:x val="5.034284776902892E-2"/>
                  <c:y val="0.1637836694083908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F90-462B-B518-E2FAD4626E9A}"/>
                </c:ext>
              </c:extLst>
            </c:dLbl>
            <c:dLbl>
              <c:idx val="1"/>
              <c:layout>
                <c:manualLayout>
                  <c:x val="-8.4647514763779547E-2"/>
                  <c:y val="2.239407895625398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F90-462B-B518-E2FAD4626E9A}"/>
                </c:ext>
              </c:extLst>
            </c:dLbl>
            <c:dLbl>
              <c:idx val="2"/>
              <c:layout>
                <c:manualLayout>
                  <c:x val="-0.13117105479002625"/>
                  <c:y val="-7.792223227671159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F90-462B-B518-E2FAD4626E9A}"/>
                </c:ext>
              </c:extLst>
            </c:dLbl>
            <c:dLbl>
              <c:idx val="3"/>
              <c:layout>
                <c:manualLayout>
                  <c:x val="-0.11302780511811024"/>
                  <c:y val="-0.1191212076192019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F90-462B-B518-E2FAD4626E9A}"/>
                </c:ext>
              </c:extLst>
            </c:dLbl>
            <c:dLbl>
              <c:idx val="4"/>
              <c:layout>
                <c:manualLayout>
                  <c:x val="-4.2947014435695582E-2"/>
                  <c:y val="-0.1458386569603328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F90-462B-B518-E2FAD4626E9A}"/>
                </c:ext>
              </c:extLst>
            </c:dLbl>
            <c:dLbl>
              <c:idx val="5"/>
              <c:layout>
                <c:manualLayout>
                  <c:x val="4.3970841535433056E-2"/>
                  <c:y val="-0.10768304047757324"/>
                </c:manualLayout>
              </c:layout>
              <c:tx>
                <c:rich>
                  <a:bodyPr/>
                  <a:lstStyle/>
                  <a:p>
                    <a:fld id="{D691A50E-C97F-4522-87C2-D9EB183D5261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
1.0%</a:t>
                    </a:r>
                  </a:p>
                  <a:p>
                    <a:endParaRPr lang="en-US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618499835958003"/>
                      <c:h val="0.1069868496283590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EF90-462B-B518-E2FAD4626E9A}"/>
                </c:ext>
              </c:extLst>
            </c:dLbl>
            <c:dLbl>
              <c:idx val="6"/>
              <c:layout>
                <c:manualLayout>
                  <c:x val="0.13151984908136483"/>
                  <c:y val="-0.1335368241920017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F90-462B-B518-E2FAD4626E9A}"/>
                </c:ext>
              </c:extLst>
            </c:dLbl>
            <c:dLbl>
              <c:idx val="7"/>
              <c:layout>
                <c:manualLayout>
                  <c:x val="0.1915430200131234"/>
                  <c:y val="-9.203135199866747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F90-462B-B518-E2FAD4626E9A}"/>
                </c:ext>
              </c:extLst>
            </c:dLbl>
            <c:dLbl>
              <c:idx val="8"/>
              <c:layout>
                <c:manualLayout>
                  <c:x val="5.538201279527559E-2"/>
                  <c:y val="-4.167132624716933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EF90-462B-B518-E2FAD4626E9A}"/>
                </c:ext>
              </c:extLst>
            </c:dLbl>
            <c:dLbl>
              <c:idx val="9"/>
              <c:layout>
                <c:manualLayout>
                  <c:x val="0.12032070209973744"/>
                  <c:y val="9.7648600099944204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EF90-462B-B518-E2FAD4626E9A}"/>
                </c:ext>
              </c:extLst>
            </c:dLbl>
            <c:dLbl>
              <c:idx val="10"/>
              <c:layout>
                <c:manualLayout>
                  <c:x val="0.1130253718285215"/>
                  <c:y val="-0.10917564183787377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EF90-462B-B518-E2FAD4626E9A}"/>
                </c:ext>
              </c:extLst>
            </c:dLbl>
            <c:dLbl>
              <c:idx val="11"/>
              <c:layout>
                <c:manualLayout>
                  <c:x val="-5.2451110277881907E-2"/>
                  <c:y val="-8.034331915407125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EF90-462B-B518-E2FAD4626E9A}"/>
                </c:ext>
              </c:extLst>
            </c:dLbl>
            <c:numFmt formatCode="0.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Diagram!$B$52:$B$60</c:f>
              <c:strCache>
                <c:ptCount val="9"/>
                <c:pt idx="0">
                  <c:v>Mandat</c:v>
                </c:pt>
                <c:pt idx="1">
                  <c:v>Administration</c:v>
                </c:pt>
                <c:pt idx="2">
                  <c:v>Incendie</c:v>
                </c:pt>
                <c:pt idx="3">
                  <c:v>Subvention - financement et péréquation</c:v>
                </c:pt>
                <c:pt idx="4">
                  <c:v>Transports</c:v>
                </c:pt>
                <c:pt idx="5">
                  <c:v>Développement économique / Tourisme</c:v>
                </c:pt>
                <c:pt idx="6">
                  <c:v>Récréation et Services Communautaires</c:v>
                </c:pt>
                <c:pt idx="7">
                  <c:v>Autres transferts</c:v>
                </c:pt>
                <c:pt idx="8">
                  <c:v>Finances</c:v>
                </c:pt>
              </c:strCache>
            </c:strRef>
          </c:cat>
          <c:val>
            <c:numRef>
              <c:f>Diagram!$C$52:$C$60</c:f>
              <c:numCache>
                <c:formatCode>_(* #,##0_);_(* \(#,##0\);_(* "-"_);_(@_)</c:formatCode>
                <c:ptCount val="9"/>
                <c:pt idx="0">
                  <c:v>10183166</c:v>
                </c:pt>
                <c:pt idx="1">
                  <c:v>26800</c:v>
                </c:pt>
                <c:pt idx="2">
                  <c:v>351897</c:v>
                </c:pt>
                <c:pt idx="3">
                  <c:v>646898</c:v>
                </c:pt>
                <c:pt idx="4">
                  <c:v>53000</c:v>
                </c:pt>
                <c:pt idx="5">
                  <c:v>110000</c:v>
                </c:pt>
                <c:pt idx="6">
                  <c:v>533100</c:v>
                </c:pt>
                <c:pt idx="7">
                  <c:v>507500</c:v>
                </c:pt>
                <c:pt idx="8">
                  <c:v>176029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EF90-462B-B518-E2FAD4626E9A}"/>
            </c:ext>
          </c:extLst>
        </c:ser>
        <c:dLbls>
          <c:showLegendKey val="0"/>
          <c:showVal val="1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zero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fr-CA"/>
              <a:t>DÉPENSES</a:t>
            </a:r>
          </a:p>
        </c:rich>
      </c:tx>
      <c:layout>
        <c:manualLayout>
          <c:xMode val="edge"/>
          <c:yMode val="edge"/>
          <c:x val="0.37740629101049866"/>
          <c:y val="3.6447013591568635E-2"/>
        </c:manualLayout>
      </c:layout>
      <c:overlay val="0"/>
      <c:spPr>
        <a:noFill/>
        <a:ln w="25400">
          <a:noFill/>
        </a:ln>
      </c:spPr>
    </c:title>
    <c:autoTitleDeleted val="0"/>
    <c:view3D>
      <c:rotX val="15"/>
      <c:rotY val="2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5109292979002626E-2"/>
          <c:y val="0.3241265425012268"/>
          <c:w val="0.82063619270243149"/>
          <c:h val="0.29454064315710782"/>
        </c:manualLayout>
      </c:layout>
      <c:pie3D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explosion val="35"/>
          <c:dPt>
            <c:idx val="1"/>
            <c:bubble3D val="0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2683-4789-B49D-35B6DBB973B5}"/>
              </c:ext>
            </c:extLst>
          </c:dPt>
          <c:dPt>
            <c:idx val="2"/>
            <c:bubble3D val="0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2683-4789-B49D-35B6DBB973B5}"/>
              </c:ext>
            </c:extLst>
          </c:dPt>
          <c:dPt>
            <c:idx val="3"/>
            <c:bubble3D val="0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2683-4789-B49D-35B6DBB973B5}"/>
              </c:ext>
            </c:extLst>
          </c:dPt>
          <c:dPt>
            <c:idx val="4"/>
            <c:bubble3D val="0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2683-4789-B49D-35B6DBB973B5}"/>
              </c:ext>
            </c:extLst>
          </c:dPt>
          <c:dPt>
            <c:idx val="5"/>
            <c:bubble3D val="0"/>
            <c:spPr>
              <a:solidFill>
                <a:srgbClr val="FF8080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9-2683-4789-B49D-35B6DBB973B5}"/>
              </c:ext>
            </c:extLst>
          </c:dPt>
          <c:dPt>
            <c:idx val="6"/>
            <c:bubble3D val="0"/>
            <c:spPr>
              <a:solidFill>
                <a:srgbClr val="0066CC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B-2683-4789-B49D-35B6DBB973B5}"/>
              </c:ext>
            </c:extLst>
          </c:dPt>
          <c:dPt>
            <c:idx val="7"/>
            <c:bubble3D val="0"/>
            <c:spPr>
              <a:solidFill>
                <a:srgbClr val="CCCCFF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D-2683-4789-B49D-35B6DBB973B5}"/>
              </c:ext>
            </c:extLst>
          </c:dPt>
          <c:dPt>
            <c:idx val="8"/>
            <c:bubble3D val="0"/>
            <c:spPr>
              <a:solidFill>
                <a:srgbClr val="000080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F-2683-4789-B49D-35B6DBB973B5}"/>
              </c:ext>
            </c:extLst>
          </c:dPt>
          <c:dPt>
            <c:idx val="9"/>
            <c:bubble3D val="0"/>
            <c:spPr>
              <a:solidFill>
                <a:srgbClr val="FF00FF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1-2683-4789-B49D-35B6DBB973B5}"/>
              </c:ext>
            </c:extLst>
          </c:dPt>
          <c:dPt>
            <c:idx val="10"/>
            <c:bubble3D val="0"/>
            <c:spPr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3-2683-4789-B49D-35B6DBB973B5}"/>
              </c:ext>
            </c:extLst>
          </c:dPt>
          <c:dLbls>
            <c:dLbl>
              <c:idx val="0"/>
              <c:layout>
                <c:manualLayout>
                  <c:x val="-3.5594652230971129E-2"/>
                  <c:y val="-9.236269994552567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2683-4789-B49D-35B6DBB973B5}"/>
                </c:ext>
              </c:extLst>
            </c:dLbl>
            <c:dLbl>
              <c:idx val="1"/>
              <c:layout>
                <c:manualLayout>
                  <c:x val="-3.5168391450222596E-2"/>
                  <c:y val="-8.280895524812158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683-4789-B49D-35B6DBB973B5}"/>
                </c:ext>
              </c:extLst>
            </c:dLbl>
            <c:dLbl>
              <c:idx val="2"/>
              <c:layout>
                <c:manualLayout>
                  <c:x val="0"/>
                  <c:y val="-0.13738478230529935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683-4789-B49D-35B6DBB973B5}"/>
                </c:ext>
              </c:extLst>
            </c:dLbl>
            <c:dLbl>
              <c:idx val="3"/>
              <c:layout>
                <c:manualLayout>
                  <c:x val="-9.548500806014995E-17"/>
                  <c:y val="1.810006167753902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683-4789-B49D-35B6DBB973B5}"/>
                </c:ext>
              </c:extLst>
            </c:dLbl>
            <c:dLbl>
              <c:idx val="4"/>
              <c:layout>
                <c:manualLayout>
                  <c:x val="-6.4886811023623005E-3"/>
                  <c:y val="7.8289416224344169E-2"/>
                </c:manualLayout>
              </c:layout>
              <c:tx>
                <c:rich>
                  <a:bodyPr/>
                  <a:lstStyle/>
                  <a:p>
                    <a:fld id="{C94612C1-1B03-45EF-BFE8-8EF8B49BA0AA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
0.2%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2683-4789-B49D-35B6DBB973B5}"/>
                </c:ext>
              </c:extLst>
            </c:dLbl>
            <c:dLbl>
              <c:idx val="5"/>
              <c:layout>
                <c:manualLayout>
                  <c:x val="8.8241636462108822E-2"/>
                  <c:y val="8.557018734727124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683-4789-B49D-35B6DBB973B5}"/>
                </c:ext>
              </c:extLst>
            </c:dLbl>
            <c:dLbl>
              <c:idx val="6"/>
              <c:layout>
                <c:manualLayout>
                  <c:x val="0.23047818241469811"/>
                  <c:y val="6.314699513332694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683-4789-B49D-35B6DBB973B5}"/>
                </c:ext>
              </c:extLst>
            </c:dLbl>
            <c:dLbl>
              <c:idx val="7"/>
              <c:layout>
                <c:manualLayout>
                  <c:x val="9.5189058398950102E-2"/>
                  <c:y val="0.1503928904255749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683-4789-B49D-35B6DBB973B5}"/>
                </c:ext>
              </c:extLst>
            </c:dLbl>
            <c:dLbl>
              <c:idx val="8"/>
              <c:layout>
                <c:manualLayout>
                  <c:x val="1.1111128334462352E-2"/>
                  <c:y val="9.554989785743356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2683-4789-B49D-35B6DBB973B5}"/>
                </c:ext>
              </c:extLst>
            </c:dLbl>
            <c:dLbl>
              <c:idx val="9"/>
              <c:layout>
                <c:manualLayout>
                  <c:x val="5.2910052910052914E-4"/>
                  <c:y val="-0.15947476393037091"/>
                </c:manualLayout>
              </c:layout>
              <c:tx>
                <c:rich>
                  <a:bodyPr/>
                  <a:lstStyle/>
                  <a:p>
                    <a:fld id="{EC6101E7-149B-4644-9AC8-76451405B1D8}" type="CATEGORYNAME">
                      <a:rPr lang="fr-FR"/>
                      <a:pPr/>
                      <a:t>[CATEGORY NAME]</a:t>
                    </a:fld>
                    <a:r>
                      <a:rPr lang="fr-FR" baseline="0"/>
                      <a:t>
</a:t>
                    </a:r>
                    <a:fld id="{9DBF370F-9026-41EE-80CA-8850C1744E59}" type="CELLREF">
                      <a:rPr lang="fr-FR" baseline="0"/>
                      <a:pPr/>
                      <a:t>[CELLREF]</a:t>
                    </a:fld>
                    <a:endParaRPr lang="fr-FR" baseline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{9DBF370F-9026-41EE-80CA-8850C1744E59}</c15:txfldGUID>
                      <c15:f>Diagram!$D$140</c15:f>
                      <c15:dlblFieldTableCache>
                        <c:ptCount val="1"/>
                        <c:pt idx="0">
                          <c:v>19,5%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1-2683-4789-B49D-35B6DBB973B5}"/>
                </c:ext>
              </c:extLst>
            </c:dLbl>
            <c:dLbl>
              <c:idx val="10"/>
              <c:layout>
                <c:manualLayout>
                  <c:x val="0.11302537182852153"/>
                  <c:y val="-0.1091756418378738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2683-4789-B49D-35B6DBB973B5}"/>
                </c:ext>
              </c:extLst>
            </c:dLbl>
            <c:dLbl>
              <c:idx val="11"/>
              <c:layout>
                <c:manualLayout>
                  <c:x val="5.1715469160104985E-2"/>
                  <c:y val="-9.863940249321322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2683-4789-B49D-35B6DBB973B5}"/>
                </c:ext>
              </c:extLst>
            </c:dLbl>
            <c:dLbl>
              <c:idx val="12"/>
              <c:layout>
                <c:manualLayout>
                  <c:x val="-9.7607037401574809E-2"/>
                  <c:y val="-8.7508092363240184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2683-4789-B49D-35B6DBB973B5}"/>
                </c:ext>
              </c:extLst>
            </c:dLbl>
            <c:numFmt formatCode="0.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Diagram!$B$131:$B$143</c:f>
              <c:strCache>
                <c:ptCount val="12"/>
                <c:pt idx="0">
                  <c:v>Services législatifs</c:v>
                </c:pt>
                <c:pt idx="1">
                  <c:v>Administration / Ressources humaines</c:v>
                </c:pt>
                <c:pt idx="2">
                  <c:v>Service de police</c:v>
                </c:pt>
                <c:pt idx="3">
                  <c:v>Protection contre les incendies</c:v>
                </c:pt>
                <c:pt idx="4">
                  <c:v>Contrôle des animaux</c:v>
                </c:pt>
                <c:pt idx="5">
                  <c:v>Transports</c:v>
                </c:pt>
                <c:pt idx="6">
                  <c:v>Services d'hygiène environnementale</c:v>
                </c:pt>
                <c:pt idx="7">
                  <c:v>Urbanisme et mise en valeur du territoire</c:v>
                </c:pt>
                <c:pt idx="8">
                  <c:v>Développement économique / Tourisme</c:v>
                </c:pt>
                <c:pt idx="9">
                  <c:v>Récréation et Services Communautaires</c:v>
                </c:pt>
                <c:pt idx="10">
                  <c:v>Capital de l'opération</c:v>
                </c:pt>
                <c:pt idx="11">
                  <c:v>Services financiers</c:v>
                </c:pt>
              </c:strCache>
            </c:strRef>
          </c:cat>
          <c:val>
            <c:numRef>
              <c:f>Diagram!$C$131:$C$143</c:f>
              <c:numCache>
                <c:formatCode>_(* #,##0_);_(* \(#,##0\);_(* "-"_);_(@_)</c:formatCode>
                <c:ptCount val="12"/>
                <c:pt idx="0">
                  <c:v>217900</c:v>
                </c:pt>
                <c:pt idx="1">
                  <c:v>1627405</c:v>
                </c:pt>
                <c:pt idx="2">
                  <c:v>1384423</c:v>
                </c:pt>
                <c:pt idx="3">
                  <c:v>772873</c:v>
                </c:pt>
                <c:pt idx="4">
                  <c:v>30000</c:v>
                </c:pt>
                <c:pt idx="5">
                  <c:v>2181508</c:v>
                </c:pt>
                <c:pt idx="6">
                  <c:v>348246</c:v>
                </c:pt>
                <c:pt idx="7">
                  <c:v>287038</c:v>
                </c:pt>
                <c:pt idx="8">
                  <c:v>562858</c:v>
                </c:pt>
                <c:pt idx="9">
                  <c:v>2445924</c:v>
                </c:pt>
                <c:pt idx="10">
                  <c:v>1077541</c:v>
                </c:pt>
                <c:pt idx="11">
                  <c:v>1652674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2683-4789-B49D-35B6DBB973B5}"/>
            </c:ext>
          </c:extLst>
        </c:ser>
        <c:ser>
          <c:idx val="1"/>
          <c:order val="1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Diagram!$B$131:$B$143</c:f>
              <c:strCache>
                <c:ptCount val="12"/>
                <c:pt idx="0">
                  <c:v>Services législatifs</c:v>
                </c:pt>
                <c:pt idx="1">
                  <c:v>Administration / Ressources humaines</c:v>
                </c:pt>
                <c:pt idx="2">
                  <c:v>Service de police</c:v>
                </c:pt>
                <c:pt idx="3">
                  <c:v>Protection contre les incendies</c:v>
                </c:pt>
                <c:pt idx="4">
                  <c:v>Contrôle des animaux</c:v>
                </c:pt>
                <c:pt idx="5">
                  <c:v>Transports</c:v>
                </c:pt>
                <c:pt idx="6">
                  <c:v>Services d'hygiène environnementale</c:v>
                </c:pt>
                <c:pt idx="7">
                  <c:v>Urbanisme et mise en valeur du territoire</c:v>
                </c:pt>
                <c:pt idx="8">
                  <c:v>Développement économique / Tourisme</c:v>
                </c:pt>
                <c:pt idx="9">
                  <c:v>Récréation et Services Communautaires</c:v>
                </c:pt>
                <c:pt idx="10">
                  <c:v>Capital de l'opération</c:v>
                </c:pt>
                <c:pt idx="11">
                  <c:v>Services financiers</c:v>
                </c:pt>
              </c:strCache>
            </c:strRef>
          </c:cat>
          <c:val>
            <c:numRef>
              <c:f>Diagram!$D$131:$D$143</c:f>
              <c:numCache>
                <c:formatCode>0.0%</c:formatCode>
                <c:ptCount val="12"/>
                <c:pt idx="0">
                  <c:v>1.7000000000000001E-2</c:v>
                </c:pt>
                <c:pt idx="1">
                  <c:v>0.129</c:v>
                </c:pt>
                <c:pt idx="2">
                  <c:v>0.11</c:v>
                </c:pt>
                <c:pt idx="3">
                  <c:v>6.0999999999999999E-2</c:v>
                </c:pt>
                <c:pt idx="4">
                  <c:v>2E-3</c:v>
                </c:pt>
                <c:pt idx="5">
                  <c:v>0.17299999999999999</c:v>
                </c:pt>
                <c:pt idx="6">
                  <c:v>2.8000000000000001E-2</c:v>
                </c:pt>
                <c:pt idx="7">
                  <c:v>2.3E-2</c:v>
                </c:pt>
                <c:pt idx="8">
                  <c:v>4.4999999999999998E-2</c:v>
                </c:pt>
                <c:pt idx="9">
                  <c:v>0.19500000000000001</c:v>
                </c:pt>
                <c:pt idx="10">
                  <c:v>8.5999999999999993E-2</c:v>
                </c:pt>
                <c:pt idx="11">
                  <c:v>0.13100000000000001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2683-4789-B49D-35B6DBB973B5}"/>
            </c:ext>
          </c:extLst>
        </c:ser>
        <c:dLbls>
          <c:showLegendKey val="0"/>
          <c:showVal val="1"/>
          <c:showCatName val="1"/>
          <c:showSerName val="0"/>
          <c:showPercent val="1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41A2254-11BD-4E12-8500-51C5A381AFED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FCF311E-2E19-493C-A6DF-E4BD889CD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49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E7893-7EA5-42FC-92AB-E45011E1261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716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E7893-7EA5-42FC-92AB-E45011E1261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522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121A-0399-409A-B57D-BD49AF0379A9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F933-D2C9-48A1-8087-C2D38C4DD71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7760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121A-0399-409A-B57D-BD49AF0379A9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F933-D2C9-48A1-8087-C2D38C4DD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507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121A-0399-409A-B57D-BD49AF0379A9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F933-D2C9-48A1-8087-C2D38C4DD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909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121A-0399-409A-B57D-BD49AF0379A9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F933-D2C9-48A1-8087-C2D38C4DD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144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121A-0399-409A-B57D-BD49AF0379A9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F933-D2C9-48A1-8087-C2D38C4DD71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1600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121A-0399-409A-B57D-BD49AF0379A9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F933-D2C9-48A1-8087-C2D38C4DD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368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121A-0399-409A-B57D-BD49AF0379A9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F933-D2C9-48A1-8087-C2D38C4DD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852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121A-0399-409A-B57D-BD49AF0379A9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F933-D2C9-48A1-8087-C2D38C4DD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291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121A-0399-409A-B57D-BD49AF0379A9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F933-D2C9-48A1-8087-C2D38C4DD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121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C08C121A-0399-409A-B57D-BD49AF0379A9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712F933-D2C9-48A1-8087-C2D38C4DD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791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121A-0399-409A-B57D-BD49AF0379A9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F933-D2C9-48A1-8087-C2D38C4DD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650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C08C121A-0399-409A-B57D-BD49AF0379A9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712F933-D2C9-48A1-8087-C2D38C4DD71A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1883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hyperlink" Target="http://www.experienceshediac.ca/" TargetMode="External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s://www.experienceshediac.ca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hyperlink" Target="http://www.experienceshediac.ca/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2.jpg"/><Relationship Id="rId7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5AFF358-994D-4324-978C-55E336A35E95}"/>
              </a:ext>
            </a:extLst>
          </p:cNvPr>
          <p:cNvSpPr txBox="1"/>
          <p:nvPr/>
        </p:nvSpPr>
        <p:spPr>
          <a:xfrm>
            <a:off x="1321485" y="810454"/>
            <a:ext cx="929453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9600" dirty="0">
                <a:solidFill>
                  <a:srgbClr val="FF0000"/>
                </a:solidFill>
                <a:latin typeface="Sitka Text" panose="02000505000000020004" pitchFamily="2" charset="0"/>
              </a:rPr>
              <a:t>Ville de Shediac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6C90FE-9C9E-4204-A357-6ED96B7B2B9A}"/>
              </a:ext>
            </a:extLst>
          </p:cNvPr>
          <p:cNvSpPr txBox="1">
            <a:spLocks/>
          </p:cNvSpPr>
          <p:nvPr/>
        </p:nvSpPr>
        <p:spPr>
          <a:xfrm>
            <a:off x="1895221" y="2747753"/>
            <a:ext cx="7877429" cy="1872208"/>
          </a:xfrm>
          <a:prstGeom prst="rect">
            <a:avLst/>
          </a:prstGeom>
        </p:spPr>
        <p:txBody>
          <a:bodyPr vert="horz" anchor="b">
            <a:normAutofit fontScale="92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endParaRPr lang="en-CA" sz="47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fr-CA" sz="6000" dirty="0">
                <a:ln w="0"/>
                <a:solidFill>
                  <a:schemeClr val="accent1"/>
                </a:solidFill>
                <a:effectLst/>
                <a:latin typeface="AR BLANCA" panose="02000000000000000000" pitchFamily="2" charset="0"/>
              </a:rPr>
              <a:t>Shediac: Une expérience unique </a:t>
            </a:r>
          </a:p>
          <a:p>
            <a:endParaRPr lang="en-CA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C33394-A9A7-4088-A3EE-DFD445A629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15" y="4619961"/>
            <a:ext cx="2855170" cy="142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19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00000000-0008-0000-00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6185232"/>
              </p:ext>
            </p:extLst>
          </p:nvPr>
        </p:nvGraphicFramePr>
        <p:xfrm>
          <a:off x="1219200" y="1776588"/>
          <a:ext cx="4876800" cy="4548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080120"/>
          </a:xfrm>
        </p:spPr>
        <p:txBody>
          <a:bodyPr>
            <a:normAutofit/>
          </a:bodyPr>
          <a:lstStyle/>
          <a:p>
            <a:r>
              <a:rPr lang="fr-CA" dirty="0"/>
              <a:t>Ville de Shediac</a:t>
            </a:r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1981200" y="1196752"/>
            <a:ext cx="8517632" cy="460851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 algn="ctr">
              <a:buNone/>
            </a:pPr>
            <a:r>
              <a:rPr lang="fr-CA" sz="3000" dirty="0">
                <a:solidFill>
                  <a:srgbClr val="FF0000"/>
                </a:solidFill>
              </a:rPr>
              <a:t> </a:t>
            </a:r>
            <a:r>
              <a:rPr lang="fr-CA" sz="3200" dirty="0">
                <a:solidFill>
                  <a:schemeClr val="accent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Budget d’opération 2019 (suite)</a:t>
            </a:r>
          </a:p>
          <a:p>
            <a:pPr marL="109728" indent="0">
              <a:buNone/>
            </a:pPr>
            <a:endParaRPr lang="fr-CA" sz="2600" dirty="0">
              <a:solidFill>
                <a:schemeClr val="accent2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0970130"/>
              </p:ext>
            </p:extLst>
          </p:nvPr>
        </p:nvGraphicFramePr>
        <p:xfrm>
          <a:off x="6389869" y="2511185"/>
          <a:ext cx="4161272" cy="30187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85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24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37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2822">
                <a:tc>
                  <a:txBody>
                    <a:bodyPr/>
                    <a:lstStyle/>
                    <a:p>
                      <a:pPr algn="ctr" fontAlgn="b"/>
                      <a:r>
                        <a:rPr lang="en-CA" sz="1200" u="none" strike="noStrike" dirty="0">
                          <a:effectLst/>
                        </a:rPr>
                        <a:t>DÉPENSES (SOMMAIRE)</a:t>
                      </a:r>
                      <a:endParaRPr lang="en-CA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200" u="none" strike="noStrike" dirty="0">
                          <a:effectLst/>
                        </a:rPr>
                        <a:t>BUDGET 2019</a:t>
                      </a:r>
                      <a:endParaRPr lang="en-CA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200" u="none" strike="noStrike">
                          <a:effectLst/>
                        </a:rPr>
                        <a:t>%</a:t>
                      </a:r>
                      <a:endParaRPr lang="en-CA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CA" sz="1200" u="none" strike="noStrike" dirty="0" err="1">
                          <a:effectLst/>
                        </a:rPr>
                        <a:t>Récréation</a:t>
                      </a:r>
                      <a:r>
                        <a:rPr lang="en-CA" sz="1200" u="none" strike="noStrike" dirty="0">
                          <a:effectLst/>
                        </a:rPr>
                        <a:t> et services </a:t>
                      </a:r>
                      <a:r>
                        <a:rPr lang="en-CA" sz="1200" u="none" strike="noStrike" dirty="0" err="1">
                          <a:effectLst/>
                        </a:rPr>
                        <a:t>communautaires</a:t>
                      </a:r>
                      <a:endParaRPr lang="en-CA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2 445 924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19,5%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CA" sz="1200" u="none" strike="noStrike" dirty="0">
                          <a:effectLst/>
                        </a:rPr>
                        <a:t>Transports</a:t>
                      </a:r>
                      <a:endParaRPr lang="en-CA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2 181 508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17,3%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CA" sz="1200" u="none" strike="noStrike" dirty="0">
                          <a:effectLst/>
                        </a:rPr>
                        <a:t>Services financiers</a:t>
                      </a:r>
                      <a:endParaRPr lang="en-CA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1 652 674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13,1%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CA" sz="1200" u="none" strike="noStrike" dirty="0">
                          <a:effectLst/>
                        </a:rPr>
                        <a:t>Administration/</a:t>
                      </a:r>
                      <a:r>
                        <a:rPr lang="en-CA" sz="1200" u="none" strike="noStrike" dirty="0" err="1">
                          <a:effectLst/>
                        </a:rPr>
                        <a:t>Ressources</a:t>
                      </a:r>
                      <a:r>
                        <a:rPr lang="en-CA" sz="1200" u="none" strike="noStrike" dirty="0">
                          <a:effectLst/>
                        </a:rPr>
                        <a:t> </a:t>
                      </a:r>
                      <a:r>
                        <a:rPr lang="en-CA" sz="1200" u="none" strike="noStrike" dirty="0" err="1">
                          <a:effectLst/>
                        </a:rPr>
                        <a:t>humaines</a:t>
                      </a:r>
                      <a:endParaRPr lang="en-CA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1 627 405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12,9%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CA" sz="1200" u="none" strike="noStrike" dirty="0">
                          <a:effectLst/>
                        </a:rPr>
                        <a:t>Service de police</a:t>
                      </a:r>
                      <a:endParaRPr lang="en-CA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1 384 423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11,0%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CA" sz="1200" u="none" strike="noStrike" dirty="0">
                          <a:effectLst/>
                        </a:rPr>
                        <a:t>Capital de </a:t>
                      </a:r>
                      <a:r>
                        <a:rPr lang="en-CA" sz="1200" u="none" strike="noStrike" dirty="0" err="1">
                          <a:effectLst/>
                        </a:rPr>
                        <a:t>l’opération</a:t>
                      </a:r>
                      <a:endParaRPr lang="en-CA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1 077 541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8,6%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1621">
                <a:tc>
                  <a:txBody>
                    <a:bodyPr/>
                    <a:lstStyle/>
                    <a:p>
                      <a:pPr algn="l" fontAlgn="b"/>
                      <a:r>
                        <a:rPr lang="en-CA" sz="1200" u="none" strike="noStrike" dirty="0">
                          <a:effectLst/>
                        </a:rPr>
                        <a:t>Protection </a:t>
                      </a:r>
                      <a:r>
                        <a:rPr lang="en-CA" sz="1200" u="none" strike="noStrike" dirty="0" err="1">
                          <a:effectLst/>
                        </a:rPr>
                        <a:t>contre</a:t>
                      </a:r>
                      <a:r>
                        <a:rPr lang="en-CA" sz="1200" u="none" strike="noStrike" dirty="0">
                          <a:effectLst/>
                        </a:rPr>
                        <a:t> les </a:t>
                      </a:r>
                      <a:r>
                        <a:rPr lang="en-CA" sz="1200" u="none" strike="noStrike" dirty="0" err="1">
                          <a:effectLst/>
                        </a:rPr>
                        <a:t>incendies</a:t>
                      </a:r>
                      <a:r>
                        <a:rPr lang="en-CA" sz="1200" u="none" strike="noStrike" dirty="0">
                          <a:effectLst/>
                        </a:rPr>
                        <a:t>  </a:t>
                      </a:r>
                      <a:endParaRPr lang="en-CA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  772 873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6,1%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CA" sz="1200" u="none" strike="noStrike" dirty="0" err="1">
                          <a:effectLst/>
                        </a:rPr>
                        <a:t>Développement</a:t>
                      </a:r>
                      <a:r>
                        <a:rPr lang="en-CA" sz="1200" u="none" strike="noStrike" dirty="0">
                          <a:effectLst/>
                        </a:rPr>
                        <a:t> </a:t>
                      </a:r>
                      <a:r>
                        <a:rPr lang="en-CA" sz="1200" u="none" strike="noStrike" dirty="0" err="1">
                          <a:effectLst/>
                        </a:rPr>
                        <a:t>économique</a:t>
                      </a:r>
                      <a:r>
                        <a:rPr lang="en-CA" sz="1200" u="none" strike="noStrike" dirty="0">
                          <a:effectLst/>
                        </a:rPr>
                        <a:t>/</a:t>
                      </a:r>
                      <a:r>
                        <a:rPr lang="en-CA" sz="1200" u="none" strike="noStrike" dirty="0" err="1">
                          <a:effectLst/>
                        </a:rPr>
                        <a:t>Tourisme</a:t>
                      </a:r>
                      <a:endParaRPr lang="fr-FR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  562 858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4,5%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CA" sz="1200" u="none" strike="noStrike" dirty="0">
                          <a:effectLst/>
                        </a:rPr>
                        <a:t>Service </a:t>
                      </a:r>
                      <a:r>
                        <a:rPr lang="en-CA" sz="1200" u="none" strike="noStrike" dirty="0" err="1">
                          <a:effectLst/>
                        </a:rPr>
                        <a:t>d’hygiène</a:t>
                      </a:r>
                      <a:r>
                        <a:rPr lang="en-CA" sz="1200" u="none" strike="noStrike" dirty="0">
                          <a:effectLst/>
                        </a:rPr>
                        <a:t> </a:t>
                      </a:r>
                      <a:r>
                        <a:rPr lang="en-CA" sz="1200" u="none" strike="noStrike" dirty="0" err="1">
                          <a:effectLst/>
                        </a:rPr>
                        <a:t>environnementale</a:t>
                      </a:r>
                      <a:endParaRPr lang="en-CA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  348 246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2,8%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CA" sz="1200" u="none" strike="noStrike" dirty="0" err="1">
                          <a:effectLst/>
                        </a:rPr>
                        <a:t>Urbanisme</a:t>
                      </a:r>
                      <a:r>
                        <a:rPr lang="en-CA" sz="1200" u="none" strike="noStrike" dirty="0">
                          <a:effectLst/>
                        </a:rPr>
                        <a:t> et mise </a:t>
                      </a:r>
                      <a:r>
                        <a:rPr lang="en-CA" sz="1200" u="none" strike="noStrike" dirty="0" err="1">
                          <a:effectLst/>
                        </a:rPr>
                        <a:t>en</a:t>
                      </a:r>
                      <a:r>
                        <a:rPr lang="en-CA" sz="1200" u="none" strike="noStrike" dirty="0">
                          <a:effectLst/>
                        </a:rPr>
                        <a:t> </a:t>
                      </a:r>
                      <a:r>
                        <a:rPr lang="en-CA" sz="1200" u="none" strike="noStrike" dirty="0" err="1">
                          <a:effectLst/>
                        </a:rPr>
                        <a:t>valeur</a:t>
                      </a:r>
                      <a:r>
                        <a:rPr lang="en-CA" sz="1200" u="none" strike="noStrike" dirty="0">
                          <a:effectLst/>
                        </a:rPr>
                        <a:t> du </a:t>
                      </a:r>
                      <a:r>
                        <a:rPr lang="en-CA" sz="1200" u="none" strike="noStrike" dirty="0" err="1">
                          <a:effectLst/>
                        </a:rPr>
                        <a:t>territoire</a:t>
                      </a:r>
                      <a:endParaRPr lang="en-CA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  287 038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2,3%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CA" sz="1200" u="none" strike="noStrike" dirty="0">
                          <a:effectLst/>
                        </a:rPr>
                        <a:t>Services </a:t>
                      </a:r>
                      <a:r>
                        <a:rPr lang="en-CA" sz="1200" u="none" strike="noStrike" dirty="0" err="1">
                          <a:effectLst/>
                        </a:rPr>
                        <a:t>législatifs</a:t>
                      </a:r>
                      <a:endParaRPr lang="en-CA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  217 900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1,7%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8414">
                <a:tc>
                  <a:txBody>
                    <a:bodyPr/>
                    <a:lstStyle/>
                    <a:p>
                      <a:pPr algn="l" fontAlgn="b"/>
                      <a:r>
                        <a:rPr lang="en-CA" sz="1200" u="none" strike="noStrike" dirty="0" err="1">
                          <a:effectLst/>
                        </a:rPr>
                        <a:t>Contrôle</a:t>
                      </a:r>
                      <a:r>
                        <a:rPr lang="en-CA" sz="1200" u="none" strike="noStrike" dirty="0">
                          <a:effectLst/>
                        </a:rPr>
                        <a:t> des </a:t>
                      </a:r>
                      <a:r>
                        <a:rPr lang="en-CA" sz="1200" u="none" strike="noStrike" dirty="0" err="1">
                          <a:effectLst/>
                        </a:rPr>
                        <a:t>animaux</a:t>
                      </a:r>
                      <a:endParaRPr lang="en-CA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    30 000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0,2%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28017">
                <a:tc>
                  <a:txBody>
                    <a:bodyPr/>
                    <a:lstStyle/>
                    <a:p>
                      <a:pPr algn="l" fontAlgn="b"/>
                      <a:endParaRPr lang="en-CA" sz="1200" u="none" strike="noStrike" dirty="0">
                        <a:effectLst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200" u="none" strike="noStrike" dirty="0">
                          <a:effectLst/>
                        </a:rPr>
                        <a:t>           </a:t>
                      </a:r>
                      <a:endParaRPr lang="en-CA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CA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28017">
                <a:tc>
                  <a:txBody>
                    <a:bodyPr/>
                    <a:lstStyle/>
                    <a:p>
                      <a:pPr algn="l" fontAlgn="b"/>
                      <a:endParaRPr lang="en-CA" sz="1000" u="none" strike="noStrike" dirty="0">
                        <a:effectLst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      12 588 390</a:t>
                      </a:r>
                      <a:endParaRPr lang="en-CA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A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  <a:endParaRPr lang="en-CA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8C6C6D46-34BC-456F-9C35-B4B2B38A1D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135" y="5637021"/>
            <a:ext cx="1223730" cy="611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550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 txBox="1">
            <a:spLocks/>
          </p:cNvSpPr>
          <p:nvPr/>
        </p:nvSpPr>
        <p:spPr>
          <a:xfrm>
            <a:off x="604007" y="704675"/>
            <a:ext cx="11039912" cy="510058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 algn="ctr">
              <a:buNone/>
            </a:pPr>
            <a:r>
              <a:rPr lang="fr-CA" sz="3000" dirty="0">
                <a:solidFill>
                  <a:srgbClr val="FF0000"/>
                </a:solidFill>
              </a:rPr>
              <a:t> </a:t>
            </a:r>
            <a:r>
              <a:rPr lang="fr-CA" sz="3200" dirty="0">
                <a:solidFill>
                  <a:schemeClr val="accent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Permis de construction 2018 par rapport à 2017</a:t>
            </a:r>
          </a:p>
          <a:p>
            <a:pPr marL="109728" indent="0">
              <a:buNone/>
            </a:pPr>
            <a:endParaRPr lang="fr-CA" sz="2600" dirty="0">
              <a:solidFill>
                <a:schemeClr val="accent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6C6D46-34BC-456F-9C35-B4B2B38A1D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135" y="5637021"/>
            <a:ext cx="1223730" cy="611865"/>
          </a:xfrm>
          <a:prstGeom prst="rect">
            <a:avLst/>
          </a:prstGeom>
        </p:spPr>
      </p:pic>
      <p:sp>
        <p:nvSpPr>
          <p:cNvPr id="11" name="Rectangle 1">
            <a:extLst>
              <a:ext uri="{FF2B5EF4-FFF2-40B4-BE49-F238E27FC236}">
                <a16:creationId xmlns:a16="http://schemas.microsoft.com/office/drawing/2014/main" id="{2AEDFD9B-56A9-43BB-9138-E0950CFD9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6912" y="133228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990ABD-45B5-4DB7-8E71-7EEC4799055F}"/>
              </a:ext>
            </a:extLst>
          </p:cNvPr>
          <p:cNvSpPr txBox="1"/>
          <p:nvPr/>
        </p:nvSpPr>
        <p:spPr>
          <a:xfrm>
            <a:off x="4342257" y="1874928"/>
            <a:ext cx="3563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Comparaison de janvier à décembre</a:t>
            </a:r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7BFA137-ED8A-4ACE-9348-5084FCCF22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2821555"/>
              </p:ext>
            </p:extLst>
          </p:nvPr>
        </p:nvGraphicFramePr>
        <p:xfrm>
          <a:off x="1257133" y="2405268"/>
          <a:ext cx="9733660" cy="29616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55336">
                  <a:extLst>
                    <a:ext uri="{9D8B030D-6E8A-4147-A177-3AD203B41FA5}">
                      <a16:colId xmlns:a16="http://schemas.microsoft.com/office/drawing/2014/main" val="1175035437"/>
                    </a:ext>
                  </a:extLst>
                </a:gridCol>
                <a:gridCol w="2338128">
                  <a:extLst>
                    <a:ext uri="{9D8B030D-6E8A-4147-A177-3AD203B41FA5}">
                      <a16:colId xmlns:a16="http://schemas.microsoft.com/office/drawing/2014/main" val="2844127188"/>
                    </a:ext>
                  </a:extLst>
                </a:gridCol>
                <a:gridCol w="1541663">
                  <a:extLst>
                    <a:ext uri="{9D8B030D-6E8A-4147-A177-3AD203B41FA5}">
                      <a16:colId xmlns:a16="http://schemas.microsoft.com/office/drawing/2014/main" val="1709991658"/>
                    </a:ext>
                  </a:extLst>
                </a:gridCol>
                <a:gridCol w="2351801">
                  <a:extLst>
                    <a:ext uri="{9D8B030D-6E8A-4147-A177-3AD203B41FA5}">
                      <a16:colId xmlns:a16="http://schemas.microsoft.com/office/drawing/2014/main" val="2751625460"/>
                    </a:ext>
                  </a:extLst>
                </a:gridCol>
                <a:gridCol w="1946732">
                  <a:extLst>
                    <a:ext uri="{9D8B030D-6E8A-4147-A177-3AD203B41FA5}">
                      <a16:colId xmlns:a16="http://schemas.microsoft.com/office/drawing/2014/main" val="11434913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fr-CA" dirty="0">
                          <a:solidFill>
                            <a:schemeClr val="bg1"/>
                          </a:solidFill>
                        </a:rPr>
                        <a:t>2017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CA" dirty="0"/>
                        <a:t>2018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% d’accroissement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77677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CA" sz="1400" dirty="0">
                          <a:solidFill>
                            <a:schemeClr val="tx1"/>
                          </a:solidFill>
                        </a:rPr>
                        <a:t>Valeur des permis</a:t>
                      </a:r>
                    </a:p>
                    <a:p>
                      <a:pPr algn="l"/>
                      <a:r>
                        <a:rPr lang="fr-CA" sz="1400" dirty="0">
                          <a:solidFill>
                            <a:schemeClr val="tx1"/>
                          </a:solidFill>
                        </a:rPr>
                        <a:t>résidentiels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4 536 524$    =      31 %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CA" sz="1400" dirty="0">
                          <a:solidFill>
                            <a:schemeClr val="tx1"/>
                          </a:solidFill>
                        </a:rPr>
                        <a:t>Valeur des permis</a:t>
                      </a:r>
                    </a:p>
                    <a:p>
                      <a:pPr algn="l"/>
                      <a:r>
                        <a:rPr lang="fr-CA" sz="1400" dirty="0">
                          <a:solidFill>
                            <a:schemeClr val="tx1"/>
                          </a:solidFill>
                        </a:rPr>
                        <a:t>résidentiels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5 685 324$    =     32,5%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+25%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23072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CA" sz="1400" dirty="0">
                          <a:solidFill>
                            <a:schemeClr val="tx1"/>
                          </a:solidFill>
                        </a:rPr>
                        <a:t>Valeur des permis</a:t>
                      </a:r>
                    </a:p>
                    <a:p>
                      <a:pPr algn="l"/>
                      <a:r>
                        <a:rPr lang="fr-CA" sz="1400" dirty="0" err="1">
                          <a:solidFill>
                            <a:schemeClr val="tx1"/>
                          </a:solidFill>
                        </a:rPr>
                        <a:t>rés</a:t>
                      </a:r>
                      <a:r>
                        <a:rPr lang="fr-CA" sz="1400" dirty="0">
                          <a:solidFill>
                            <a:schemeClr val="tx1"/>
                          </a:solidFill>
                        </a:rPr>
                        <a:t>-multifamiliaux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4 249 576$     =     29%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CA" sz="1400" dirty="0">
                          <a:solidFill>
                            <a:schemeClr val="tx1"/>
                          </a:solidFill>
                        </a:rPr>
                        <a:t>Valeur des permis</a:t>
                      </a:r>
                    </a:p>
                    <a:p>
                      <a:pPr algn="l"/>
                      <a:r>
                        <a:rPr lang="fr-CA" sz="1400" dirty="0" err="1">
                          <a:solidFill>
                            <a:schemeClr val="tx1"/>
                          </a:solidFill>
                        </a:rPr>
                        <a:t>rés</a:t>
                      </a:r>
                      <a:r>
                        <a:rPr lang="fr-CA" sz="1400" dirty="0">
                          <a:solidFill>
                            <a:schemeClr val="tx1"/>
                          </a:solidFill>
                        </a:rPr>
                        <a:t>-multifamiliaux</a:t>
                      </a:r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8 146 002$    =     22,5%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+92%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33164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CA" sz="1400" dirty="0">
                          <a:solidFill>
                            <a:schemeClr val="tx1"/>
                          </a:solidFill>
                        </a:rPr>
                        <a:t>Valeur des permis</a:t>
                      </a:r>
                    </a:p>
                    <a:p>
                      <a:pPr algn="l"/>
                      <a:r>
                        <a:rPr lang="fr-CA" sz="1400" dirty="0">
                          <a:solidFill>
                            <a:schemeClr val="tx1"/>
                          </a:solidFill>
                        </a:rPr>
                        <a:t>commerciaux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5 859 934$    =      40%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CA" sz="1400" dirty="0">
                          <a:solidFill>
                            <a:schemeClr val="tx1"/>
                          </a:solidFill>
                        </a:rPr>
                        <a:t>Valeur des permis</a:t>
                      </a:r>
                    </a:p>
                    <a:p>
                      <a:pPr algn="l"/>
                      <a:r>
                        <a:rPr lang="fr-CA" sz="1400" dirty="0">
                          <a:solidFill>
                            <a:schemeClr val="tx1"/>
                          </a:solidFill>
                        </a:rPr>
                        <a:t>commerciaux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11 526 410$    =   45%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+97%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5375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CA" sz="1400" dirty="0">
                          <a:solidFill>
                            <a:srgbClr val="C00000"/>
                          </a:solidFill>
                        </a:rPr>
                        <a:t>TOTAL</a:t>
                      </a:r>
                      <a:r>
                        <a:rPr lang="fr-CA" sz="1400" dirty="0">
                          <a:solidFill>
                            <a:schemeClr val="tx1"/>
                          </a:solidFill>
                        </a:rPr>
                        <a:t> janvier à </a:t>
                      </a:r>
                    </a:p>
                    <a:p>
                      <a:pPr algn="l"/>
                      <a:r>
                        <a:rPr lang="fr-CA" sz="1400" dirty="0">
                          <a:solidFill>
                            <a:schemeClr val="tx1"/>
                          </a:solidFill>
                        </a:rPr>
                        <a:t>décembre 2017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14 646 034$   =   100%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CA" sz="1400" dirty="0">
                          <a:solidFill>
                            <a:srgbClr val="C00000"/>
                          </a:solidFill>
                        </a:rPr>
                        <a:t>TOTAL</a:t>
                      </a:r>
                      <a:r>
                        <a:rPr lang="fr-CA" sz="1400" dirty="0">
                          <a:solidFill>
                            <a:schemeClr val="tx1"/>
                          </a:solidFill>
                        </a:rPr>
                        <a:t> janvier à </a:t>
                      </a:r>
                    </a:p>
                    <a:p>
                      <a:pPr algn="l"/>
                      <a:r>
                        <a:rPr lang="fr-CA" sz="1400" dirty="0">
                          <a:solidFill>
                            <a:schemeClr val="tx1"/>
                          </a:solidFill>
                        </a:rPr>
                        <a:t>décembre 2018</a:t>
                      </a:r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25 357 736$   =    100%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fr-CA" sz="1400" dirty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r>
                        <a:rPr lang="fr-CA" sz="1400" dirty="0">
                          <a:solidFill>
                            <a:srgbClr val="C00000"/>
                          </a:solidFill>
                        </a:rPr>
                        <a:t>TOTAL</a:t>
                      </a:r>
                    </a:p>
                    <a:p>
                      <a:pPr algn="ctr"/>
                      <a:r>
                        <a:rPr lang="fr-CA" sz="1400" dirty="0"/>
                        <a:t>+73%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7802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CA" sz="1400" dirty="0">
                          <a:solidFill>
                            <a:srgbClr val="C00000"/>
                          </a:solidFill>
                        </a:rPr>
                        <a:t>TOTAL</a:t>
                      </a:r>
                      <a:r>
                        <a:rPr lang="fr-CA" sz="1400" dirty="0">
                          <a:solidFill>
                            <a:schemeClr val="tx1"/>
                          </a:solidFill>
                        </a:rPr>
                        <a:t> année</a:t>
                      </a:r>
                    </a:p>
                    <a:p>
                      <a:pPr algn="l"/>
                      <a:r>
                        <a:rPr lang="fr-CA" sz="1400" dirty="0">
                          <a:solidFill>
                            <a:schemeClr val="tx1"/>
                          </a:solidFill>
                        </a:rPr>
                        <a:t>2017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14 646 034$ 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CA" sz="1400" dirty="0">
                          <a:solidFill>
                            <a:srgbClr val="C00000"/>
                          </a:solidFill>
                        </a:rPr>
                        <a:t>TOTAL</a:t>
                      </a:r>
                      <a:r>
                        <a:rPr lang="fr-CA" sz="1400" dirty="0">
                          <a:solidFill>
                            <a:schemeClr val="tx1"/>
                          </a:solidFill>
                        </a:rPr>
                        <a:t> année</a:t>
                      </a:r>
                    </a:p>
                    <a:p>
                      <a:pPr algn="l"/>
                      <a:r>
                        <a:rPr lang="fr-CA" sz="1400" dirty="0">
                          <a:solidFill>
                            <a:schemeClr val="tx1"/>
                          </a:solidFill>
                        </a:rPr>
                        <a:t>2018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25 357 736$ 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fr-CA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46272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78934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77F690-0E12-4C01-9440-0A427FE823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135" y="5637021"/>
            <a:ext cx="1223730" cy="61186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864096"/>
          </a:xfrm>
        </p:spPr>
        <p:txBody>
          <a:bodyPr>
            <a:normAutofit/>
          </a:bodyPr>
          <a:lstStyle/>
          <a:p>
            <a:r>
              <a:rPr lang="fr-CA" dirty="0">
                <a:solidFill>
                  <a:schemeClr val="accent1">
                    <a:lumMod val="75000"/>
                  </a:schemeClr>
                </a:solidFill>
                <a:latin typeface="AR BLANCA" panose="02000000000000000000" pitchFamily="2" charset="0"/>
              </a:rPr>
              <a:t>Investir dans notre avenir</a:t>
            </a:r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1907648" y="908721"/>
            <a:ext cx="8229600" cy="5544617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None/>
            </a:pPr>
            <a:r>
              <a:rPr lang="fr-CA" sz="3000" dirty="0"/>
              <a:t>Réalisations en 2018</a:t>
            </a:r>
          </a:p>
          <a:p>
            <a:pPr marL="109728" indent="0">
              <a:buNone/>
            </a:pPr>
            <a:endParaRPr lang="fr-CA" sz="2000" dirty="0"/>
          </a:p>
          <a:p>
            <a:pPr marL="109728" indent="0">
              <a:buNone/>
            </a:pPr>
            <a:endParaRPr lang="fr-CA" sz="200" dirty="0"/>
          </a:p>
          <a:p>
            <a:r>
              <a:rPr lang="fr-CA" sz="2600" dirty="0"/>
              <a:t>Bâtiments</a:t>
            </a:r>
          </a:p>
          <a:p>
            <a:pPr lvl="1"/>
            <a:r>
              <a:rPr lang="fr-CA" sz="1600" dirty="0"/>
              <a:t>Tour d’eau, chemin Ohio 					                     			      </a:t>
            </a:r>
            <a:r>
              <a:rPr lang="fr-CA" sz="1600" b="1" dirty="0">
                <a:solidFill>
                  <a:srgbClr val="C00000"/>
                </a:solidFill>
              </a:rPr>
              <a:t>3,3 M $</a:t>
            </a:r>
          </a:p>
          <a:p>
            <a:r>
              <a:rPr lang="fr-CA" sz="2600" dirty="0"/>
              <a:t>Enseignes</a:t>
            </a:r>
          </a:p>
          <a:p>
            <a:pPr lvl="1"/>
            <a:r>
              <a:rPr lang="fr-CA" sz="1600" dirty="0"/>
              <a:t>Enseignes sur les routes 11 et 15 (aménagement paysager prévu en 2019) 	     </a:t>
            </a:r>
            <a:r>
              <a:rPr lang="fr-CA" sz="1600" b="1" dirty="0">
                <a:solidFill>
                  <a:srgbClr val="C00000"/>
                </a:solidFill>
              </a:rPr>
              <a:t>65 000 $</a:t>
            </a:r>
          </a:p>
          <a:p>
            <a:pPr lvl="1"/>
            <a:r>
              <a:rPr lang="fr-CA" sz="1600" dirty="0"/>
              <a:t>Enseignes DEL aux entrées à la ville</a:t>
            </a:r>
          </a:p>
          <a:p>
            <a:r>
              <a:rPr lang="fr-CA" sz="2600" dirty="0"/>
              <a:t>Routes </a:t>
            </a:r>
          </a:p>
          <a:p>
            <a:pPr lvl="1"/>
            <a:r>
              <a:rPr lang="fr-CA" sz="1600" dirty="0"/>
              <a:t>Rue Bellevue												   </a:t>
            </a:r>
            <a:r>
              <a:rPr lang="fr-CA" sz="1600" b="1" dirty="0">
                <a:solidFill>
                  <a:srgbClr val="C00000"/>
                </a:solidFill>
              </a:rPr>
              <a:t>176 000 $</a:t>
            </a:r>
          </a:p>
          <a:p>
            <a:pPr lvl="1"/>
            <a:r>
              <a:rPr lang="fr-CA" sz="1600" dirty="0"/>
              <a:t>Rue Tipperary												   </a:t>
            </a:r>
            <a:r>
              <a:rPr lang="fr-CA" sz="1600" b="1" dirty="0">
                <a:solidFill>
                  <a:srgbClr val="C00000"/>
                </a:solidFill>
              </a:rPr>
              <a:t>567 000 $</a:t>
            </a:r>
          </a:p>
          <a:p>
            <a:pPr lvl="1"/>
            <a:r>
              <a:rPr lang="fr-CA" sz="1600" dirty="0"/>
              <a:t>Rue Main (phase III) 					   					   </a:t>
            </a:r>
            <a:r>
              <a:rPr lang="fr-CA" sz="1600" b="1" dirty="0">
                <a:solidFill>
                  <a:srgbClr val="C00000"/>
                </a:solidFill>
              </a:rPr>
              <a:t>200 000 $</a:t>
            </a:r>
            <a:r>
              <a:rPr lang="fr-CA" sz="1600" dirty="0"/>
              <a:t>					</a:t>
            </a:r>
            <a:endParaRPr lang="fr-CA" sz="1600" dirty="0">
              <a:solidFill>
                <a:srgbClr val="C00000"/>
              </a:solidFill>
            </a:endParaRPr>
          </a:p>
          <a:p>
            <a:r>
              <a:rPr lang="fr-CA" sz="2600" dirty="0"/>
              <a:t>Équipements</a:t>
            </a:r>
          </a:p>
          <a:p>
            <a:pPr lvl="1"/>
            <a:r>
              <a:rPr lang="fr-CA" sz="1600" dirty="0"/>
              <a:t>Camion d’incendie                                                                                               	   </a:t>
            </a:r>
            <a:r>
              <a:rPr lang="fr-CA" sz="1600" b="1" dirty="0">
                <a:solidFill>
                  <a:srgbClr val="C00000"/>
                </a:solidFill>
              </a:rPr>
              <a:t>632 000 $</a:t>
            </a:r>
            <a:endParaRPr lang="fr-CA" sz="1600" b="1" dirty="0"/>
          </a:p>
          <a:p>
            <a:pPr lvl="1"/>
            <a:r>
              <a:rPr lang="fr-CA" sz="1600" dirty="0"/>
              <a:t>Divers équipements et machineries (travaux publics et récréation)                     </a:t>
            </a:r>
            <a:r>
              <a:rPr lang="fr-CA" sz="1600" b="1" dirty="0">
                <a:solidFill>
                  <a:srgbClr val="C00000"/>
                </a:solidFill>
              </a:rPr>
              <a:t>143 000 $</a:t>
            </a:r>
            <a:r>
              <a:rPr lang="fr-CA" sz="1600" b="1" dirty="0"/>
              <a:t>                 Total</a:t>
            </a:r>
            <a:r>
              <a:rPr lang="fr-CA" sz="1600" dirty="0"/>
              <a:t>		                  		   </a:t>
            </a:r>
            <a:r>
              <a:rPr lang="fr-CA" sz="1600" dirty="0">
                <a:solidFill>
                  <a:srgbClr val="C00000"/>
                </a:solidFill>
              </a:rPr>
              <a:t>                                    					          </a:t>
            </a:r>
            <a:r>
              <a:rPr lang="fr-CA" sz="1600" b="1" dirty="0">
                <a:solidFill>
                  <a:srgbClr val="C00000"/>
                </a:solidFill>
              </a:rPr>
              <a:t>5 M $ </a:t>
            </a:r>
            <a:r>
              <a:rPr lang="fr-CA" sz="1600" b="1" dirty="0"/>
              <a:t>			  	                	</a:t>
            </a:r>
            <a:endParaRPr lang="fr-CA" sz="1600" dirty="0">
              <a:solidFill>
                <a:srgbClr val="C00000"/>
              </a:solidFill>
            </a:endParaRPr>
          </a:p>
          <a:p>
            <a:pPr lvl="1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104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864096"/>
          </a:xfrm>
        </p:spPr>
        <p:txBody>
          <a:bodyPr>
            <a:normAutofit/>
          </a:bodyPr>
          <a:lstStyle/>
          <a:p>
            <a:r>
              <a:rPr lang="fr-CA" dirty="0">
                <a:solidFill>
                  <a:schemeClr val="accent1">
                    <a:lumMod val="75000"/>
                  </a:schemeClr>
                </a:solidFill>
                <a:latin typeface="AR BLANCA" panose="02000000000000000000" pitchFamily="2" charset="0"/>
              </a:rPr>
              <a:t>Investir dans notre avenir</a:t>
            </a:r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1907648" y="908721"/>
            <a:ext cx="8402422" cy="554461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None/>
            </a:pPr>
            <a:r>
              <a:rPr lang="fr-CA" sz="3000" dirty="0"/>
              <a:t>Projets liés aux opérations municipales - 2019</a:t>
            </a:r>
          </a:p>
          <a:p>
            <a:pPr marL="109728" indent="0">
              <a:buNone/>
            </a:pPr>
            <a:endParaRPr lang="fr-CA" sz="2000" dirty="0"/>
          </a:p>
          <a:p>
            <a:pPr marL="109728" indent="0">
              <a:buNone/>
            </a:pPr>
            <a:endParaRPr lang="fr-CA" sz="200" dirty="0"/>
          </a:p>
          <a:p>
            <a:r>
              <a:rPr lang="fr-CA" sz="2600" dirty="0"/>
              <a:t>Routes </a:t>
            </a:r>
          </a:p>
          <a:p>
            <a:pPr lvl="1"/>
            <a:r>
              <a:rPr lang="fr-CA" sz="1600" dirty="0"/>
              <a:t>Rue Gallagher, reconstruction complète					   		       </a:t>
            </a:r>
            <a:r>
              <a:rPr lang="fr-CA" sz="1600" b="1" dirty="0">
                <a:solidFill>
                  <a:srgbClr val="C00000"/>
                </a:solidFill>
              </a:rPr>
              <a:t>3,9 M $</a:t>
            </a:r>
          </a:p>
          <a:p>
            <a:pPr lvl="1"/>
            <a:r>
              <a:rPr lang="fr-CA" sz="1600" dirty="0"/>
              <a:t>Chemin Ohio, sentier et égouts (rue Champlain à future rue </a:t>
            </a:r>
            <a:r>
              <a:rPr lang="fr-CA" sz="1600" dirty="0" err="1"/>
              <a:t>Breaux</a:t>
            </a:r>
            <a:r>
              <a:rPr lang="fr-CA" sz="1600" dirty="0"/>
              <a:t> Bridge)</a:t>
            </a:r>
            <a:r>
              <a:rPr lang="fr-CA" sz="1600" dirty="0">
                <a:solidFill>
                  <a:srgbClr val="C00000"/>
                </a:solidFill>
              </a:rPr>
              <a:t>	   </a:t>
            </a:r>
            <a:r>
              <a:rPr lang="fr-CA" sz="1600" b="1" dirty="0">
                <a:solidFill>
                  <a:srgbClr val="C00000"/>
                </a:solidFill>
              </a:rPr>
              <a:t>400 000 $</a:t>
            </a:r>
          </a:p>
          <a:p>
            <a:pPr lvl="1"/>
            <a:r>
              <a:rPr lang="fr-CA" sz="1600" dirty="0"/>
              <a:t>Chemin Ohio, extension des tuyaux d’eau et d’égouts sanitaires </a:t>
            </a:r>
            <a:r>
              <a:rPr lang="fr-CA" sz="1600" dirty="0">
                <a:solidFill>
                  <a:srgbClr val="C00000"/>
                </a:solidFill>
              </a:rPr>
              <a:t>			   </a:t>
            </a:r>
            <a:r>
              <a:rPr lang="fr-CA" sz="1600" b="1" dirty="0">
                <a:solidFill>
                  <a:srgbClr val="C00000"/>
                </a:solidFill>
              </a:rPr>
              <a:t>634 000 $</a:t>
            </a:r>
            <a:r>
              <a:rPr lang="fr-CA" sz="1600" dirty="0"/>
              <a:t>					</a:t>
            </a:r>
            <a:endParaRPr lang="fr-CA" sz="1600" dirty="0">
              <a:solidFill>
                <a:srgbClr val="C00000"/>
              </a:solidFill>
            </a:endParaRPr>
          </a:p>
          <a:p>
            <a:r>
              <a:rPr lang="fr-CA" sz="2600" dirty="0"/>
              <a:t>Équipements</a:t>
            </a:r>
          </a:p>
          <a:p>
            <a:pPr lvl="1"/>
            <a:r>
              <a:rPr lang="fr-CA" sz="1600" dirty="0"/>
              <a:t>Divers équipements et machineries                                                                 	   </a:t>
            </a:r>
            <a:r>
              <a:rPr lang="fr-CA" sz="1600" b="1" dirty="0">
                <a:solidFill>
                  <a:srgbClr val="C00000"/>
                </a:solidFill>
              </a:rPr>
              <a:t>125 000 $</a:t>
            </a:r>
            <a:r>
              <a:rPr lang="fr-CA" sz="1600" b="1" dirty="0"/>
              <a:t>			  	                	</a:t>
            </a:r>
            <a:endParaRPr lang="en-US" sz="1600" b="1" dirty="0">
              <a:solidFill>
                <a:srgbClr val="FF0000"/>
              </a:solidFill>
            </a:endParaRPr>
          </a:p>
          <a:p>
            <a:r>
              <a:rPr lang="fr-CA" sz="2600" dirty="0"/>
              <a:t>Eau </a:t>
            </a:r>
          </a:p>
          <a:p>
            <a:pPr lvl="1"/>
            <a:r>
              <a:rPr lang="fr-CA" sz="1600" dirty="0"/>
              <a:t>Réfection de la tour d’eau sur la rue </a:t>
            </a:r>
            <a:r>
              <a:rPr lang="fr-CA" sz="1600" dirty="0" err="1"/>
              <a:t>Breaux</a:t>
            </a:r>
            <a:r>
              <a:rPr lang="fr-CA" sz="1600" dirty="0"/>
              <a:t> Bridge	   				   </a:t>
            </a:r>
            <a:r>
              <a:rPr lang="fr-CA" sz="1600" b="1" dirty="0">
                <a:solidFill>
                  <a:srgbClr val="C00000"/>
                </a:solidFill>
              </a:rPr>
              <a:t>920 000 $</a:t>
            </a:r>
          </a:p>
          <a:p>
            <a:pPr marL="393192" lvl="1" indent="0">
              <a:buNone/>
            </a:pPr>
            <a:endParaRPr lang="fr-CA" sz="1600" b="1" dirty="0"/>
          </a:p>
          <a:p>
            <a:pPr marL="393192" lvl="1" indent="0">
              <a:buNone/>
            </a:pPr>
            <a:r>
              <a:rPr lang="fr-CA" sz="1600" b="1" dirty="0"/>
              <a:t>Total</a:t>
            </a:r>
            <a:r>
              <a:rPr lang="fr-CA" sz="1600" dirty="0"/>
              <a:t>		                  		   </a:t>
            </a:r>
            <a:r>
              <a:rPr lang="fr-CA" sz="1600" dirty="0">
                <a:solidFill>
                  <a:srgbClr val="C00000"/>
                </a:solidFill>
              </a:rPr>
              <a:t>                                    						          </a:t>
            </a:r>
            <a:r>
              <a:rPr lang="fr-CA" sz="1600" b="1" dirty="0">
                <a:solidFill>
                  <a:srgbClr val="C00000"/>
                </a:solidFill>
              </a:rPr>
              <a:t>6 M $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AD3BB1-6C9E-4DBE-8461-4B5B60E500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135" y="5637021"/>
            <a:ext cx="1223730" cy="611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021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98F304C-B5F3-428C-8865-C603AB47D5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259" y="1746418"/>
            <a:ext cx="1768179" cy="106090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080120"/>
          </a:xfrm>
        </p:spPr>
        <p:txBody>
          <a:bodyPr>
            <a:normAutofit/>
          </a:bodyPr>
          <a:lstStyle/>
          <a:p>
            <a:r>
              <a:rPr lang="fr-CA" dirty="0"/>
              <a:t>Projets et objectifs 2019</a:t>
            </a:r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1916448" y="1196752"/>
            <a:ext cx="8517632" cy="460851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None/>
            </a:pPr>
            <a:endParaRPr lang="fr-CA" sz="2600" dirty="0">
              <a:solidFill>
                <a:schemeClr val="accent2"/>
              </a:solidFill>
            </a:endParaRP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866775" y="1419224"/>
            <a:ext cx="10744200" cy="4818087"/>
          </a:xfrm>
          <a:prstGeom prst="rect">
            <a:avLst/>
          </a:prstGeom>
        </p:spPr>
        <p:txBody>
          <a:bodyPr vert="horz">
            <a:normAutofit fontScale="40000" lnSpcReduction="2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None/>
            </a:pPr>
            <a:r>
              <a:rPr lang="fr-CA" sz="3000" dirty="0">
                <a:solidFill>
                  <a:srgbClr val="FF0000"/>
                </a:solidFill>
              </a:rPr>
              <a:t>  </a:t>
            </a:r>
            <a:endParaRPr lang="fr-CA" sz="3000" dirty="0"/>
          </a:p>
          <a:p>
            <a:endParaRPr lang="fr-CA" sz="2600" dirty="0"/>
          </a:p>
          <a:p>
            <a:r>
              <a:rPr lang="fr-CA" sz="3500" b="1" dirty="0"/>
              <a:t>Congrès mondial acadien du 10 au 24 août 2019  </a:t>
            </a:r>
          </a:p>
          <a:p>
            <a:pPr lvl="1"/>
            <a:r>
              <a:rPr lang="fr-CA" sz="3500" dirty="0"/>
              <a:t>Carrefour des familles du 10 au 20 août </a:t>
            </a:r>
          </a:p>
          <a:p>
            <a:pPr marL="393192" lvl="1" indent="0">
              <a:buNone/>
            </a:pPr>
            <a:r>
              <a:rPr lang="fr-CA" sz="3500" dirty="0"/>
              <a:t>	    (sept familles : Boudreau, Duguay, Forest, LeBlanc, Mallet, Richard, Robichaud)</a:t>
            </a:r>
          </a:p>
          <a:p>
            <a:pPr lvl="1"/>
            <a:r>
              <a:rPr lang="fr-CA" sz="3500" dirty="0"/>
              <a:t>Cérémonies de clôture (24 août) </a:t>
            </a:r>
          </a:p>
          <a:p>
            <a:pPr marL="109728" indent="0">
              <a:buNone/>
            </a:pPr>
            <a:r>
              <a:rPr lang="fr-CA" sz="3500" dirty="0"/>
              <a:t>						</a:t>
            </a:r>
            <a:endParaRPr lang="fr-CA" sz="3500" dirty="0">
              <a:solidFill>
                <a:srgbClr val="C00000"/>
              </a:solidFill>
            </a:endParaRPr>
          </a:p>
          <a:p>
            <a:r>
              <a:rPr lang="fr-CA" sz="3500" b="1" dirty="0"/>
              <a:t>Stratégie verte régionale; </a:t>
            </a:r>
            <a:r>
              <a:rPr lang="fr-CA" sz="3500" b="1" dirty="0" err="1"/>
              <a:t>Écovision</a:t>
            </a:r>
            <a:r>
              <a:rPr lang="fr-CA" sz="3500" b="1" dirty="0"/>
              <a:t> 2025</a:t>
            </a:r>
          </a:p>
          <a:p>
            <a:pPr lvl="1"/>
            <a:r>
              <a:rPr lang="fr-CA" sz="3500" dirty="0"/>
              <a:t>Partenariat entre trois municipalités (Shediac, Beaubassin Est et Cap-Pelé)</a:t>
            </a:r>
          </a:p>
          <a:p>
            <a:pPr lvl="1"/>
            <a:r>
              <a:rPr lang="fr-CA" sz="3500" dirty="0"/>
              <a:t>Lancement en 2018 d’</a:t>
            </a:r>
            <a:r>
              <a:rPr lang="fr-CA" sz="3500" dirty="0" err="1"/>
              <a:t>Écovision</a:t>
            </a:r>
            <a:r>
              <a:rPr lang="fr-CA" sz="3500" dirty="0"/>
              <a:t> 2025</a:t>
            </a:r>
          </a:p>
          <a:p>
            <a:pPr marL="109728" indent="0">
              <a:buNone/>
            </a:pPr>
            <a:endParaRPr lang="fr-CA" sz="3500" dirty="0"/>
          </a:p>
          <a:p>
            <a:r>
              <a:rPr lang="fr-CA" sz="3500" b="1" dirty="0"/>
              <a:t>Stratégie touristique </a:t>
            </a:r>
            <a:r>
              <a:rPr lang="fr-CA" sz="3500" dirty="0"/>
              <a:t>: </a:t>
            </a:r>
            <a:r>
              <a:rPr lang="fr-CA" sz="3500" b="1" dirty="0"/>
              <a:t>Expérience Shediac</a:t>
            </a:r>
          </a:p>
          <a:p>
            <a:pPr lvl="1"/>
            <a:r>
              <a:rPr lang="fr-CA" sz="3500" dirty="0"/>
              <a:t>Sondage auprès des gens d’affaires de la C de C</a:t>
            </a:r>
          </a:p>
          <a:p>
            <a:pPr lvl="1"/>
            <a:r>
              <a:rPr lang="fr-CA" sz="3500" dirty="0"/>
              <a:t>Investissement en 2018 (50 000$ soit 25 000$ de la ville et 25 000 $ de la province)</a:t>
            </a:r>
          </a:p>
          <a:p>
            <a:pPr lvl="1"/>
            <a:r>
              <a:rPr lang="fr-CA" sz="3500" dirty="0"/>
              <a:t>Investissement en 2019 (50 000$ de la ville et on attend une décision de la province </a:t>
            </a:r>
          </a:p>
          <a:p>
            <a:pPr marL="393192" lvl="1" indent="0">
              <a:buNone/>
            </a:pPr>
            <a:r>
              <a:rPr lang="fr-CA" sz="3500" dirty="0"/>
              <a:t>	     pour une autre 50 000$)</a:t>
            </a:r>
          </a:p>
          <a:p>
            <a:pPr lvl="1"/>
            <a:r>
              <a:rPr lang="fr-CA" sz="3500" dirty="0"/>
              <a:t>Demande à l’APÉCA (500 000$) pour 2019 et 2020</a:t>
            </a:r>
          </a:p>
          <a:p>
            <a:endParaRPr lang="fr-CA" sz="3500" dirty="0"/>
          </a:p>
          <a:p>
            <a:r>
              <a:rPr lang="fr-CA" sz="3500" b="1" dirty="0"/>
              <a:t>Plan d’adaptation aux changements climatiques, Plan de gestion des actifs</a:t>
            </a:r>
          </a:p>
          <a:p>
            <a:r>
              <a:rPr lang="fr-CA" sz="3500" b="1" dirty="0"/>
              <a:t>Protocole d’entente avec Charlottetown</a:t>
            </a:r>
          </a:p>
          <a:p>
            <a:r>
              <a:rPr lang="fr-CA" sz="3500" b="1" dirty="0"/>
              <a:t>Protocole d’entente avec l’Autorité portuaire de Pointe-du-Chêne</a:t>
            </a:r>
          </a:p>
          <a:p>
            <a:pPr marL="109728" indent="0">
              <a:buNone/>
            </a:pPr>
            <a:endParaRPr lang="fr-CA" sz="2600" b="1" dirty="0"/>
          </a:p>
          <a:p>
            <a:pPr marL="393192" lvl="1" indent="0">
              <a:buNone/>
            </a:pPr>
            <a:r>
              <a:rPr lang="fr-CA" sz="1600" dirty="0"/>
              <a:t>			</a:t>
            </a:r>
            <a:endParaRPr lang="fr-CA" sz="1600" dirty="0">
              <a:solidFill>
                <a:schemeClr val="accent2"/>
              </a:solidFill>
            </a:endParaRPr>
          </a:p>
          <a:p>
            <a:pPr lvl="1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5B15552-697C-41F2-80CF-EF94B3DEB7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053" y="4885466"/>
            <a:ext cx="1839596" cy="9197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28CD7E-84D3-43CE-B874-E398B313CC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732" y="2947879"/>
            <a:ext cx="2228348" cy="962241"/>
          </a:xfrm>
          <a:prstGeom prst="rect">
            <a:avLst/>
          </a:prstGeom>
        </p:spPr>
      </p:pic>
      <p:pic>
        <p:nvPicPr>
          <p:cNvPr id="10" name="Picture 9">
            <a:hlinkClick r:id="rId5"/>
            <a:extLst>
              <a:ext uri="{FF2B5EF4-FFF2-40B4-BE49-F238E27FC236}">
                <a16:creationId xmlns:a16="http://schemas.microsoft.com/office/drawing/2014/main" id="{3EA3230D-4381-480F-B25F-7DEE70054A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452" y="4127201"/>
            <a:ext cx="2808798" cy="611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5871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080120"/>
          </a:xfrm>
        </p:spPr>
        <p:txBody>
          <a:bodyPr>
            <a:normAutofit/>
          </a:bodyPr>
          <a:lstStyle/>
          <a:p>
            <a:r>
              <a:rPr lang="fr-CA" dirty="0"/>
              <a:t>Projets et objectifs 2019 (suite)</a:t>
            </a:r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1916448" y="1196752"/>
            <a:ext cx="8517632" cy="460851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None/>
            </a:pPr>
            <a:endParaRPr lang="fr-CA" sz="2600" dirty="0">
              <a:solidFill>
                <a:schemeClr val="accent2"/>
              </a:solidFill>
            </a:endParaRP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1950368" y="1196752"/>
            <a:ext cx="9802608" cy="50405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None/>
            </a:pPr>
            <a:r>
              <a:rPr lang="fr-CA" sz="3000" dirty="0">
                <a:solidFill>
                  <a:srgbClr val="FF0000"/>
                </a:solidFill>
              </a:rPr>
              <a:t>  </a:t>
            </a:r>
            <a:endParaRPr lang="fr-CA" sz="3000" dirty="0"/>
          </a:p>
          <a:p>
            <a:r>
              <a:rPr lang="fr-CA" sz="2600" dirty="0"/>
              <a:t>Nouvelle vidéo de marketing (Exclusivité) </a:t>
            </a:r>
            <a:endParaRPr lang="fr-CA" sz="2000" dirty="0"/>
          </a:p>
          <a:p>
            <a:pPr marL="109728" indent="0">
              <a:buNone/>
            </a:pPr>
            <a:endParaRPr lang="fr-CA" sz="2600" dirty="0"/>
          </a:p>
          <a:p>
            <a:pPr marL="393192" lvl="1" indent="0">
              <a:buNone/>
            </a:pPr>
            <a:r>
              <a:rPr lang="fr-CA" sz="1600" dirty="0"/>
              <a:t>				</a:t>
            </a:r>
            <a:endParaRPr lang="fr-CA" sz="1600" dirty="0">
              <a:solidFill>
                <a:schemeClr val="accent2"/>
              </a:solidFill>
            </a:endParaRPr>
          </a:p>
          <a:p>
            <a:pPr marL="393192" lvl="1" indent="0">
              <a:buNone/>
            </a:pP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5B15552-697C-41F2-80CF-EF94B3DEB7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135" y="5637021"/>
            <a:ext cx="1223730" cy="611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AFE378-5146-4945-8249-23B28FCC9A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654" y="2276872"/>
            <a:ext cx="4253219" cy="318991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029371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BF221-E6D2-4FBA-AA8B-294924029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5AB25-BC1F-49F3-B41E-4F4DB8EF38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3ieme video (Mars 2019)">
            <a:hlinkClick r:id="" action="ppaction://media"/>
            <a:extLst>
              <a:ext uri="{FF2B5EF4-FFF2-40B4-BE49-F238E27FC236}">
                <a16:creationId xmlns:a16="http://schemas.microsoft.com/office/drawing/2014/main" id="{23B08F8A-34DD-4A76-B298-1A7FB9D41F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23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080120"/>
          </a:xfrm>
        </p:spPr>
        <p:txBody>
          <a:bodyPr>
            <a:normAutofit/>
          </a:bodyPr>
          <a:lstStyle/>
          <a:p>
            <a:r>
              <a:rPr lang="fr-CA" dirty="0"/>
              <a:t>Projets et objectifs 2019 (suite)</a:t>
            </a:r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1916448" y="1196752"/>
            <a:ext cx="8517632" cy="460851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None/>
            </a:pPr>
            <a:endParaRPr lang="fr-CA" sz="2600" dirty="0">
              <a:solidFill>
                <a:schemeClr val="accent2"/>
              </a:solidFill>
            </a:endParaRP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1950368" y="1196752"/>
            <a:ext cx="8483712" cy="50405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None/>
            </a:pPr>
            <a:r>
              <a:rPr lang="fr-CA" sz="3000" dirty="0">
                <a:solidFill>
                  <a:srgbClr val="FF0000"/>
                </a:solidFill>
              </a:rPr>
              <a:t>  </a:t>
            </a:r>
            <a:endParaRPr lang="fr-CA" sz="3000" dirty="0"/>
          </a:p>
          <a:p>
            <a:endParaRPr lang="fr-CA" sz="2600" dirty="0"/>
          </a:p>
          <a:p>
            <a:pPr algn="ctr"/>
            <a:r>
              <a:rPr lang="fr-CA" sz="2600" dirty="0"/>
              <a:t>Stratégie de marketing touristique : Expérience Shediac   </a:t>
            </a:r>
            <a:r>
              <a:rPr lang="fr-CA" sz="2000" dirty="0">
                <a:hlinkClick r:id="rId2"/>
              </a:rPr>
              <a:t>https://www.experienceshediac.ca/</a:t>
            </a:r>
            <a:endParaRPr lang="fr-CA" sz="2000" dirty="0"/>
          </a:p>
          <a:p>
            <a:pPr marL="109728" indent="0">
              <a:buNone/>
            </a:pPr>
            <a:endParaRPr lang="fr-CA" sz="2600" dirty="0"/>
          </a:p>
          <a:p>
            <a:pPr marL="393192" lvl="1" indent="0">
              <a:buNone/>
            </a:pPr>
            <a:r>
              <a:rPr lang="fr-CA" sz="1600" dirty="0"/>
              <a:t>				</a:t>
            </a:r>
            <a:endParaRPr lang="fr-CA" sz="1600" dirty="0">
              <a:solidFill>
                <a:schemeClr val="accent2"/>
              </a:solidFill>
            </a:endParaRPr>
          </a:p>
          <a:p>
            <a:pPr marL="393192" lvl="1" indent="0">
              <a:buNone/>
            </a:pP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5B15552-697C-41F2-80CF-EF94B3DEB7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135" y="5637021"/>
            <a:ext cx="1223730" cy="611865"/>
          </a:xfrm>
          <a:prstGeom prst="rect">
            <a:avLst/>
          </a:prstGeom>
        </p:spPr>
      </p:pic>
      <p:pic>
        <p:nvPicPr>
          <p:cNvPr id="8" name="Picture 7">
            <a:hlinkClick r:id="rId4"/>
            <a:extLst>
              <a:ext uri="{FF2B5EF4-FFF2-40B4-BE49-F238E27FC236}">
                <a16:creationId xmlns:a16="http://schemas.microsoft.com/office/drawing/2014/main" id="{1D22A7C7-F448-4517-B4CC-5D6F85F944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702" y="3336368"/>
            <a:ext cx="6528884" cy="142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7074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44146" y="425640"/>
            <a:ext cx="8229600" cy="1210146"/>
          </a:xfrm>
        </p:spPr>
        <p:txBody>
          <a:bodyPr>
            <a:noAutofit/>
          </a:bodyPr>
          <a:lstStyle/>
          <a:p>
            <a:r>
              <a:rPr lang="fr-CA" sz="4400" dirty="0">
                <a:solidFill>
                  <a:schemeClr val="accent2"/>
                </a:solidFill>
                <a:latin typeface="AR BLANCA" panose="02000000000000000000" pitchFamily="2" charset="0"/>
              </a:rPr>
              <a:t>Conclusion</a:t>
            </a:r>
            <a:br>
              <a:rPr lang="fr-CA" sz="4400" dirty="0"/>
            </a:br>
            <a:r>
              <a:rPr lang="fr-CA" sz="4400" dirty="0"/>
              <a:t>Shediac : Ouverte à faire des affaires</a:t>
            </a:r>
            <a:endParaRPr lang="en-US" sz="44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44146" y="2016813"/>
            <a:ext cx="8424936" cy="374441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CA" dirty="0">
                <a:solidFill>
                  <a:schemeClr val="tx1"/>
                </a:solidFill>
              </a:rPr>
              <a:t>Poursuivre la vision du conseil municipal</a:t>
            </a:r>
          </a:p>
          <a:p>
            <a:pPr>
              <a:buFont typeface="Wingdings" panose="05000000000000000000" pitchFamily="2" charset="2"/>
              <a:buChar char="Ø"/>
            </a:pPr>
            <a:endParaRPr lang="fr-CA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CA" dirty="0">
                <a:solidFill>
                  <a:schemeClr val="tx1"/>
                </a:solidFill>
              </a:rPr>
              <a:t>Travailler avec nos partenaires (Chambre de commerce, Corporation Centre-ville, organisations, etc.) pour </a:t>
            </a:r>
            <a:r>
              <a:rPr lang="fr-CA" u="sng" dirty="0">
                <a:solidFill>
                  <a:schemeClr val="tx1"/>
                </a:solidFill>
              </a:rPr>
              <a:t>réaliser notre mission : travail d’équipe</a:t>
            </a:r>
          </a:p>
          <a:p>
            <a:pPr>
              <a:buFont typeface="Wingdings" panose="05000000000000000000" pitchFamily="2" charset="2"/>
              <a:buChar char="Ø"/>
            </a:pPr>
            <a:endParaRPr lang="fr-CA" u="sng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CA" dirty="0">
                <a:solidFill>
                  <a:schemeClr val="tx1"/>
                </a:solidFill>
              </a:rPr>
              <a:t>Faire vivre aux citoyens et visiteurs une expérience unique : </a:t>
            </a:r>
            <a:r>
              <a:rPr lang="fr-CA" b="1" dirty="0">
                <a:solidFill>
                  <a:schemeClr val="tx1"/>
                </a:solidFill>
              </a:rPr>
              <a:t>Shediac</a:t>
            </a:r>
          </a:p>
          <a:p>
            <a:endParaRPr lang="fr-CA" dirty="0"/>
          </a:p>
          <a:p>
            <a:endParaRPr lang="fr-CA" dirty="0"/>
          </a:p>
          <a:p>
            <a:endParaRPr lang="fr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7456A7-A1FA-47F9-81DD-FF0196E8AA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135" y="5637021"/>
            <a:ext cx="1223730" cy="611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5587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83532" y="2962274"/>
            <a:ext cx="8424936" cy="30590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CA" sz="8000" dirty="0">
                <a:solidFill>
                  <a:schemeClr val="tx1"/>
                </a:solidFill>
              </a:rPr>
              <a:t>Questions ?</a:t>
            </a:r>
          </a:p>
          <a:p>
            <a:endParaRPr lang="fr-CA" dirty="0"/>
          </a:p>
          <a:p>
            <a:endParaRPr lang="fr-CA" dirty="0"/>
          </a:p>
          <a:p>
            <a:endParaRPr lang="fr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7456A7-A1FA-47F9-81DD-FF0196E8AA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135" y="5637021"/>
            <a:ext cx="1223730" cy="611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940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06C124-2549-4262-937E-974CB6EB4C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444" y="559875"/>
            <a:ext cx="5161416" cy="5161416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ED96BC59-8414-4269-BE66-679D821E130C}"/>
              </a:ext>
            </a:extLst>
          </p:cNvPr>
          <p:cNvSpPr txBox="1">
            <a:spLocks/>
          </p:cNvSpPr>
          <p:nvPr/>
        </p:nvSpPr>
        <p:spPr>
          <a:xfrm>
            <a:off x="1219061" y="3429000"/>
            <a:ext cx="3970784" cy="193022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3600" b="1" dirty="0">
                <a:solidFill>
                  <a:schemeClr val="tx1"/>
                </a:solidFill>
              </a:rPr>
              <a:t>Roger </a:t>
            </a:r>
            <a:r>
              <a:rPr lang="en-CA" sz="3600" b="1" dirty="0" err="1">
                <a:solidFill>
                  <a:schemeClr val="tx1"/>
                </a:solidFill>
              </a:rPr>
              <a:t>Caissie</a:t>
            </a:r>
            <a:br>
              <a:rPr lang="en-CA" sz="3600" b="1" dirty="0">
                <a:solidFill>
                  <a:schemeClr val="tx1"/>
                </a:solidFill>
              </a:rPr>
            </a:br>
            <a:r>
              <a:rPr lang="en-CA" sz="3600" b="1" dirty="0">
                <a:solidFill>
                  <a:schemeClr val="tx1"/>
                </a:solidFill>
              </a:rPr>
              <a:t>Maire </a:t>
            </a:r>
            <a:br>
              <a:rPr lang="en-CA" sz="3600" b="1" dirty="0">
                <a:solidFill>
                  <a:schemeClr val="tx1"/>
                </a:solidFill>
              </a:rPr>
            </a:br>
            <a:r>
              <a:rPr lang="en-CA" sz="3600" b="1" dirty="0">
                <a:solidFill>
                  <a:schemeClr val="tx1"/>
                </a:solidFill>
              </a:rPr>
              <a:t>Ville de Shediac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E5CB42-1180-4153-8132-7A525DF46A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181" y="1498774"/>
            <a:ext cx="2855170" cy="142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163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49CD6E-0B4B-4277-9FB1-3EC103CD8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15" y="195915"/>
            <a:ext cx="4357810" cy="386630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26" name="2674DF83-CF0C-487F-A316-D4B74BEF1040" descr="image1.jpeg">
            <a:extLst>
              <a:ext uri="{FF2B5EF4-FFF2-40B4-BE49-F238E27FC236}">
                <a16:creationId xmlns:a16="http://schemas.microsoft.com/office/drawing/2014/main" id="{637C6685-4EDC-4B46-8E64-0DF07B8EA0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5" t="-1" r="24836" b="12016"/>
          <a:stretch/>
        </p:blipFill>
        <p:spPr bwMode="auto">
          <a:xfrm>
            <a:off x="7168941" y="1080904"/>
            <a:ext cx="3674403" cy="504151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054060-1BEB-43B9-80D7-5A94C2BD8612}"/>
              </a:ext>
            </a:extLst>
          </p:cNvPr>
          <p:cNvSpPr txBox="1"/>
          <p:nvPr/>
        </p:nvSpPr>
        <p:spPr>
          <a:xfrm>
            <a:off x="442777" y="4086780"/>
            <a:ext cx="5672963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200" b="1" noProof="1"/>
              <a:t>Élu à la mairie le 10 décembre 2018.</a:t>
            </a:r>
          </a:p>
          <a:p>
            <a:endParaRPr lang="fr-CA" sz="12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200" b="1" dirty="0"/>
              <a:t>Membre du Conseil municipal de Shediac depuis 2012.</a:t>
            </a:r>
            <a:endParaRPr lang="en-US" sz="1200" b="1" dirty="0"/>
          </a:p>
          <a:p>
            <a:r>
              <a:rPr lang="fr-CA" sz="1200" b="1" dirty="0"/>
              <a:t> </a:t>
            </a:r>
            <a:endParaRPr lang="en-US" sz="12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200" b="1" dirty="0"/>
              <a:t>Pas originaire de Shediac, mais ma famille Caissie vient de Shediac (rue Sackville).</a:t>
            </a:r>
            <a:endParaRPr lang="en-US" sz="1200" b="1" dirty="0"/>
          </a:p>
          <a:p>
            <a:r>
              <a:rPr lang="fr-CA" sz="1200" b="1" dirty="0"/>
              <a:t> </a:t>
            </a:r>
            <a:endParaRPr lang="en-US" sz="12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200" b="1" dirty="0"/>
              <a:t>Étudié en sciences politiques et administration publique à l’Université de Moncton.</a:t>
            </a:r>
            <a:endParaRPr lang="en-US" sz="1200" b="1" dirty="0"/>
          </a:p>
          <a:p>
            <a:endParaRPr lang="fr-CA" sz="12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200" b="1" dirty="0"/>
              <a:t>Fonctionnaire auprès de la Province du NB.</a:t>
            </a:r>
            <a:endParaRPr lang="en-US" sz="1200" b="1" dirty="0"/>
          </a:p>
          <a:p>
            <a:r>
              <a:rPr lang="en-US" sz="1200" b="1" dirty="0"/>
              <a:t>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200" b="1" dirty="0"/>
              <a:t>Impliqué en politique municipal afin de faire grandir notre communauté.</a:t>
            </a:r>
            <a:endParaRPr lang="en-US" sz="1200" b="1" dirty="0"/>
          </a:p>
          <a:p>
            <a:endParaRPr lang="fr-CA" noProof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C315A2-D716-4984-A19F-36CA5FE476B9}"/>
              </a:ext>
            </a:extLst>
          </p:cNvPr>
          <p:cNvSpPr txBox="1"/>
          <p:nvPr/>
        </p:nvSpPr>
        <p:spPr>
          <a:xfrm>
            <a:off x="7168940" y="413920"/>
            <a:ext cx="37344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200" b="1" dirty="0"/>
              <a:t>Époux de Natalie Levesque</a:t>
            </a:r>
            <a:endParaRPr lang="en-US" sz="1200" b="1" dirty="0"/>
          </a:p>
          <a:p>
            <a:endParaRPr lang="fr-CA" sz="12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200" b="1" dirty="0"/>
              <a:t>Deux enfants : Frédéric (13 ans) et Catherine (11 ans</a:t>
            </a:r>
            <a:r>
              <a:rPr lang="fr-CA" sz="1200" dirty="0"/>
              <a:t>)</a:t>
            </a:r>
            <a:endParaRPr lang="en-US" sz="1200" dirty="0"/>
          </a:p>
          <a:p>
            <a:endParaRPr lang="fr-CA" noProof="1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6D122B-106E-43C0-BCA0-ED58052214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135" y="5637021"/>
            <a:ext cx="1223730" cy="611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347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695974" y="335838"/>
            <a:ext cx="8800051" cy="765175"/>
          </a:xfrm>
        </p:spPr>
        <p:txBody>
          <a:bodyPr>
            <a:normAutofit fontScale="90000"/>
          </a:bodyPr>
          <a:lstStyle/>
          <a:p>
            <a:r>
              <a:rPr lang="fr-CA" dirty="0"/>
              <a:t>Notre équipe - Votre conseil municipal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6D4803-3C26-4257-B776-CCC7F6FD6F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1101013"/>
            <a:ext cx="5143500" cy="4114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40706C-6673-4291-988B-0D0F8C02A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135" y="5637021"/>
            <a:ext cx="1223730" cy="611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5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3618051" y="197844"/>
            <a:ext cx="5284465" cy="765175"/>
          </a:xfrm>
        </p:spPr>
        <p:txBody>
          <a:bodyPr>
            <a:normAutofit/>
          </a:bodyPr>
          <a:lstStyle/>
          <a:p>
            <a:r>
              <a:rPr lang="fr-CA" dirty="0"/>
              <a:t>Maire et conseillers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40706C-6673-4291-988B-0D0F8C02AD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135" y="5637021"/>
            <a:ext cx="1223730" cy="6118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720054-154C-475E-960B-4DF6CA428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884" y="2328525"/>
            <a:ext cx="1941937" cy="19419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2C1EA2-EC42-4145-B171-C4645ECE83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506" y="3411428"/>
            <a:ext cx="1951043" cy="19510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8B679E-FB67-4233-B055-5CD8A9D5C6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028" y="3429000"/>
            <a:ext cx="1939329" cy="19393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FF8A9E-20A5-4611-AB3D-8A887132B9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865" y="1220813"/>
            <a:ext cx="1951043" cy="19510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D4BC8ED-362E-48A5-849A-82537F3DA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662" y="1236518"/>
            <a:ext cx="1951043" cy="19510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C1F89F1-7569-4627-98D7-09FCF350E7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090" y="3429001"/>
            <a:ext cx="1951043" cy="195104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A5F42FF-6EF6-4F9A-A648-AA71359F04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477" y="3429000"/>
            <a:ext cx="1951044" cy="19510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1D65A91-5276-4DBF-A79A-42766BFEE8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072" y="1236518"/>
            <a:ext cx="1951044" cy="195104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5AEA315-009A-43AA-99E1-23A3A6736F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738" y="1236518"/>
            <a:ext cx="1956902" cy="195690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6D9A4A0-A831-484E-9868-BB9C6A0AD81C}"/>
              </a:ext>
            </a:extLst>
          </p:cNvPr>
          <p:cNvSpPr txBox="1"/>
          <p:nvPr/>
        </p:nvSpPr>
        <p:spPr>
          <a:xfrm>
            <a:off x="1314523" y="4244775"/>
            <a:ext cx="11461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/>
              <a:t>Roger Caissie</a:t>
            </a:r>
            <a:endParaRPr lang="en-US" sz="1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001F9C4-C539-40C5-9732-D1EED6F5ECE7}"/>
              </a:ext>
            </a:extLst>
          </p:cNvPr>
          <p:cNvSpPr txBox="1"/>
          <p:nvPr/>
        </p:nvSpPr>
        <p:spPr>
          <a:xfrm>
            <a:off x="9371860" y="5327103"/>
            <a:ext cx="1558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/>
              <a:t>Jean-Claude Bertin</a:t>
            </a:r>
            <a:endParaRPr lang="en-US" sz="1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0462CF-ADF8-4B20-A50F-E8C2F3A23237}"/>
              </a:ext>
            </a:extLst>
          </p:cNvPr>
          <p:cNvSpPr txBox="1"/>
          <p:nvPr/>
        </p:nvSpPr>
        <p:spPr>
          <a:xfrm>
            <a:off x="2997799" y="3125648"/>
            <a:ext cx="20871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/>
              <a:t>Patricia Bourque-</a:t>
            </a:r>
            <a:r>
              <a:rPr lang="fr-CA" sz="1400" dirty="0" err="1"/>
              <a:t>Chevarie</a:t>
            </a:r>
            <a:endParaRPr lang="en-US" sz="14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975975-F96A-481C-8E6B-E60A3467A007}"/>
              </a:ext>
            </a:extLst>
          </p:cNvPr>
          <p:cNvSpPr txBox="1"/>
          <p:nvPr/>
        </p:nvSpPr>
        <p:spPr>
          <a:xfrm>
            <a:off x="7398706" y="3125815"/>
            <a:ext cx="1503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/>
              <a:t>Raymond Cormier</a:t>
            </a:r>
            <a:endParaRPr lang="en-US" sz="14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FBF32EA-826C-4513-AE08-7782E3618AF9}"/>
              </a:ext>
            </a:extLst>
          </p:cNvPr>
          <p:cNvSpPr txBox="1"/>
          <p:nvPr/>
        </p:nvSpPr>
        <p:spPr>
          <a:xfrm>
            <a:off x="9471831" y="3145606"/>
            <a:ext cx="1470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/>
              <a:t>Germaine Gallant</a:t>
            </a:r>
            <a:endParaRPr lang="en-US" sz="14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2BA8C33-E72E-42FF-833B-B757B3FB5DEB}"/>
              </a:ext>
            </a:extLst>
          </p:cNvPr>
          <p:cNvSpPr txBox="1"/>
          <p:nvPr/>
        </p:nvSpPr>
        <p:spPr>
          <a:xfrm>
            <a:off x="3508728" y="5328369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/>
              <a:t>Gilles </a:t>
            </a:r>
            <a:r>
              <a:rPr lang="fr-CA" sz="1400" dirty="0" err="1"/>
              <a:t>Brine</a:t>
            </a:r>
            <a:endParaRPr lang="en-US" sz="14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BB8AA7B-1E09-407C-A211-97FB1965D0A7}"/>
              </a:ext>
            </a:extLst>
          </p:cNvPr>
          <p:cNvSpPr txBox="1"/>
          <p:nvPr/>
        </p:nvSpPr>
        <p:spPr>
          <a:xfrm>
            <a:off x="5448057" y="5354644"/>
            <a:ext cx="12492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/>
              <a:t>Paul Boudreau</a:t>
            </a:r>
            <a:endParaRPr lang="en-US" sz="14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31466D-6DDB-4254-9EBE-05CF462B18A5}"/>
              </a:ext>
            </a:extLst>
          </p:cNvPr>
          <p:cNvSpPr txBox="1"/>
          <p:nvPr/>
        </p:nvSpPr>
        <p:spPr>
          <a:xfrm>
            <a:off x="7151234" y="5345766"/>
            <a:ext cx="20405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/>
              <a:t>Sylvie Collette-Boudreau</a:t>
            </a:r>
            <a:endParaRPr lang="en-US" sz="1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FE47339-0759-44CD-A71C-0656B1C71D41}"/>
              </a:ext>
            </a:extLst>
          </p:cNvPr>
          <p:cNvSpPr txBox="1"/>
          <p:nvPr/>
        </p:nvSpPr>
        <p:spPr>
          <a:xfrm>
            <a:off x="5492954" y="3170856"/>
            <a:ext cx="1150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/>
              <a:t>Laura Gallant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62046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328110F-C943-485C-8A5F-6E1BF409F6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8" y="-80594"/>
            <a:ext cx="5866082" cy="410062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311478" y="369523"/>
            <a:ext cx="9144000" cy="936625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Shediac : Une ville en croissance…</a:t>
            </a:r>
            <a:br>
              <a:rPr lang="fr-CA" dirty="0"/>
            </a:br>
            <a:r>
              <a:rPr lang="fr-CA" dirty="0"/>
              <a:t>Son histoire et son avenir.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0" y="3765550"/>
            <a:ext cx="6191250" cy="4024313"/>
          </a:xfrm>
        </p:spPr>
        <p:txBody>
          <a:bodyPr/>
          <a:lstStyle/>
          <a:p>
            <a:pPr marL="64746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CA" b="1" dirty="0">
                <a:solidFill>
                  <a:srgbClr val="C00000"/>
                </a:solidFill>
              </a:rPr>
              <a:t>Accroissement de 22 % de la population entre 2006 à 2016 (10 ans), soit de 5 497 à 6 664.</a:t>
            </a:r>
          </a:p>
          <a:p>
            <a:pPr marL="64746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fr-CA" b="1" dirty="0">
              <a:solidFill>
                <a:srgbClr val="C00000"/>
              </a:solidFill>
            </a:endParaRPr>
          </a:p>
          <a:p>
            <a:pPr marL="64746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CA" b="1" dirty="0">
                <a:solidFill>
                  <a:srgbClr val="C00000"/>
                </a:solidFill>
              </a:rPr>
              <a:t>Accroissement de l’assiette fiscale de 5.28 % en moyenne par année dans les derniers 10 ans.</a:t>
            </a:r>
          </a:p>
          <a:p>
            <a:endParaRPr lang="fr-CA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BE0B93-F254-45A9-9FE4-471910A98E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571" y="5369767"/>
            <a:ext cx="1632858" cy="8164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010B6E-39F2-40BC-922A-237527CFCF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409" y="1654265"/>
            <a:ext cx="5575182" cy="371550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1567044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35A53C-EEF9-454F-8181-BE28791B3D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877" y="3105151"/>
            <a:ext cx="4621570" cy="308104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347831" y="310301"/>
            <a:ext cx="9144000" cy="936625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Shediac : Des organismes qui contribuent à une croissance soutenue.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48791" y="1246926"/>
            <a:ext cx="9534526" cy="6542938"/>
          </a:xfrm>
        </p:spPr>
        <p:txBody>
          <a:bodyPr/>
          <a:lstStyle/>
          <a:p>
            <a:pPr marL="64746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CA" b="1" dirty="0">
                <a:solidFill>
                  <a:srgbClr val="C00000"/>
                </a:solidFill>
              </a:rPr>
              <a:t>Fondation John-Lyons (2,2 M $ remis à la communauté en 10 ans);</a:t>
            </a:r>
          </a:p>
          <a:p>
            <a:pPr marL="64746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fr-CA" b="1" dirty="0">
              <a:solidFill>
                <a:srgbClr val="C00000"/>
              </a:solidFill>
            </a:endParaRPr>
          </a:p>
          <a:p>
            <a:pPr marL="64746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CA" b="1" dirty="0">
                <a:solidFill>
                  <a:srgbClr val="C00000"/>
                </a:solidFill>
              </a:rPr>
              <a:t>Vestiaire St. Joseph (34 ans au service des plus démunis, fournit mensuellement de la nourriture à 350 familles (dont 106 familles à Shediac);</a:t>
            </a:r>
          </a:p>
          <a:p>
            <a:pPr marL="304560" indent="0">
              <a:spcBef>
                <a:spcPts val="600"/>
              </a:spcBef>
              <a:buNone/>
            </a:pPr>
            <a:endParaRPr lang="fr-CA" b="1" dirty="0">
              <a:solidFill>
                <a:srgbClr val="C00000"/>
              </a:solidFill>
            </a:endParaRPr>
          </a:p>
          <a:p>
            <a:pPr marL="64746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CA" b="1" dirty="0">
                <a:solidFill>
                  <a:srgbClr val="C00000"/>
                </a:solidFill>
              </a:rPr>
              <a:t>Fondation Maurice Léger (Tournoi de </a:t>
            </a:r>
            <a:r>
              <a:rPr lang="fr-CA" b="1" dirty="0" err="1">
                <a:solidFill>
                  <a:srgbClr val="C00000"/>
                </a:solidFill>
              </a:rPr>
              <a:t>Kickball</a:t>
            </a:r>
            <a:r>
              <a:rPr lang="fr-CA" b="1" dirty="0">
                <a:solidFill>
                  <a:srgbClr val="C00000"/>
                </a:solidFill>
              </a:rPr>
              <a:t>). Plus de 570 000 $ recueillis au cours des 10 dernières années.</a:t>
            </a:r>
          </a:p>
          <a:p>
            <a:pPr marL="304560" indent="0">
              <a:spcBef>
                <a:spcPts val="600"/>
              </a:spcBef>
              <a:buNone/>
            </a:pPr>
            <a:endParaRPr lang="fr-CA" b="1" dirty="0">
              <a:solidFill>
                <a:srgbClr val="C00000"/>
              </a:solidFill>
            </a:endParaRPr>
          </a:p>
          <a:p>
            <a:pPr marL="64746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CA" b="1" dirty="0">
                <a:solidFill>
                  <a:srgbClr val="C00000"/>
                </a:solidFill>
              </a:rPr>
              <a:t>Festival du homard (70</a:t>
            </a:r>
            <a:r>
              <a:rPr lang="fr-CA" b="1" baseline="30000" dirty="0">
                <a:solidFill>
                  <a:srgbClr val="C00000"/>
                </a:solidFill>
              </a:rPr>
              <a:t>e</a:t>
            </a:r>
            <a:r>
              <a:rPr lang="fr-CA" b="1" dirty="0">
                <a:solidFill>
                  <a:srgbClr val="C00000"/>
                </a:solidFill>
              </a:rPr>
              <a:t> en 2019). Budget de 173 000 $ en 2013 </a:t>
            </a:r>
          </a:p>
          <a:p>
            <a:pPr marL="304560" indent="0">
              <a:spcBef>
                <a:spcPts val="600"/>
              </a:spcBef>
              <a:buNone/>
            </a:pPr>
            <a:r>
              <a:rPr lang="fr-CA" b="1" dirty="0">
                <a:solidFill>
                  <a:srgbClr val="C00000"/>
                </a:solidFill>
              </a:rPr>
              <a:t>      à près de 500 000 $ en 2018</a:t>
            </a:r>
          </a:p>
          <a:p>
            <a:pPr marL="304560" indent="0">
              <a:spcBef>
                <a:spcPts val="600"/>
              </a:spcBef>
              <a:buNone/>
            </a:pPr>
            <a:endParaRPr lang="fr-CA" b="1" dirty="0">
              <a:solidFill>
                <a:srgbClr val="C00000"/>
              </a:solidFill>
            </a:endParaRPr>
          </a:p>
          <a:p>
            <a:pPr marL="64746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CA" b="1" dirty="0">
                <a:solidFill>
                  <a:srgbClr val="C00000"/>
                </a:solidFill>
              </a:rPr>
              <a:t>Club Rotary, Chevaliers de Colomb,</a:t>
            </a:r>
          </a:p>
          <a:p>
            <a:pPr marL="304560" indent="0">
              <a:spcBef>
                <a:spcPts val="600"/>
              </a:spcBef>
              <a:buNone/>
            </a:pPr>
            <a:r>
              <a:rPr lang="fr-CA" b="1" dirty="0">
                <a:solidFill>
                  <a:srgbClr val="C00000"/>
                </a:solidFill>
              </a:rPr>
              <a:t>      Légion royale canadienne, etc.</a:t>
            </a:r>
          </a:p>
          <a:p>
            <a:pPr marL="64746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fr-CA" b="1" dirty="0">
              <a:solidFill>
                <a:srgbClr val="C00000"/>
              </a:solidFill>
            </a:endParaRPr>
          </a:p>
          <a:p>
            <a:endParaRPr lang="fr-CA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BE0B93-F254-45A9-9FE4-471910A98E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571" y="5369767"/>
            <a:ext cx="1632858" cy="81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639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0" y="403262"/>
            <a:ext cx="9144000" cy="936104"/>
          </a:xfrm>
        </p:spPr>
        <p:txBody>
          <a:bodyPr>
            <a:normAutofit/>
          </a:bodyPr>
          <a:lstStyle/>
          <a:p>
            <a:r>
              <a:rPr lang="fr-CA" dirty="0"/>
              <a:t>Shediac : Faits saillants 2018 et 2019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97280" y="1845734"/>
            <a:ext cx="8084820" cy="4023360"/>
          </a:xfrm>
        </p:spPr>
        <p:txBody>
          <a:bodyPr/>
          <a:lstStyle/>
          <a:p>
            <a:pPr marL="64746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CA" b="1" dirty="0">
                <a:solidFill>
                  <a:srgbClr val="C00000"/>
                </a:solidFill>
              </a:rPr>
              <a:t>4,16 % </a:t>
            </a:r>
            <a:r>
              <a:rPr lang="fr-CA" dirty="0"/>
              <a:t>d’augmentation de l’assiette fiscale en 2019</a:t>
            </a:r>
          </a:p>
          <a:p>
            <a:pPr marL="64746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CA" dirty="0"/>
              <a:t>Taux d’imposition en 2019 de </a:t>
            </a:r>
            <a:r>
              <a:rPr lang="fr-CA" b="1" dirty="0">
                <a:solidFill>
                  <a:srgbClr val="C00000"/>
                </a:solidFill>
              </a:rPr>
              <a:t>1,4984$ </a:t>
            </a:r>
          </a:p>
          <a:p>
            <a:pPr marL="940068" lvl="1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CA" b="1" dirty="0">
                <a:solidFill>
                  <a:srgbClr val="C00000"/>
                </a:solidFill>
              </a:rPr>
              <a:t>Dieppe 1,6295$ </a:t>
            </a:r>
          </a:p>
          <a:p>
            <a:pPr marL="940068" lvl="1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CA" b="1" dirty="0">
                <a:solidFill>
                  <a:srgbClr val="C00000"/>
                </a:solidFill>
              </a:rPr>
              <a:t>Moncton 1,6497$</a:t>
            </a:r>
          </a:p>
          <a:p>
            <a:pPr marL="940068" lvl="1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CA" b="1" dirty="0">
                <a:solidFill>
                  <a:srgbClr val="C00000"/>
                </a:solidFill>
              </a:rPr>
              <a:t>Riverview 1,5926$</a:t>
            </a:r>
            <a:endParaRPr lang="fr-CA" dirty="0"/>
          </a:p>
          <a:p>
            <a:pPr marL="64746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CA" dirty="0"/>
              <a:t>Budget de </a:t>
            </a:r>
            <a:r>
              <a:rPr lang="fr-CA" b="1" dirty="0">
                <a:solidFill>
                  <a:srgbClr val="C00000"/>
                </a:solidFill>
              </a:rPr>
              <a:t>12,3 M $ </a:t>
            </a:r>
            <a:r>
              <a:rPr lang="fr-CA" dirty="0"/>
              <a:t>en 2019</a:t>
            </a:r>
          </a:p>
          <a:p>
            <a:pPr marL="64746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CA" dirty="0"/>
              <a:t>Assiette fiscale en 2019 de </a:t>
            </a:r>
            <a:r>
              <a:rPr lang="fr-CA" b="1" dirty="0">
                <a:solidFill>
                  <a:srgbClr val="C00000"/>
                </a:solidFill>
              </a:rPr>
              <a:t>682 M $</a:t>
            </a:r>
            <a:endParaRPr lang="fr-CA" dirty="0"/>
          </a:p>
          <a:p>
            <a:pPr marL="64746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CA" dirty="0">
                <a:solidFill>
                  <a:schemeClr val="tx1"/>
                </a:solidFill>
              </a:rPr>
              <a:t>Au-delà de </a:t>
            </a:r>
            <a:r>
              <a:rPr lang="fr-CA" b="1" dirty="0">
                <a:solidFill>
                  <a:srgbClr val="C00000"/>
                </a:solidFill>
              </a:rPr>
              <a:t>25 M $ </a:t>
            </a:r>
            <a:r>
              <a:rPr lang="fr-CA" dirty="0"/>
              <a:t>en permis de construction en 2018</a:t>
            </a:r>
          </a:p>
          <a:p>
            <a:endParaRPr lang="fr-CA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BE0B93-F254-45A9-9FE4-471910A98E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571" y="5369767"/>
            <a:ext cx="1632858" cy="81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398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080120"/>
          </a:xfrm>
        </p:spPr>
        <p:txBody>
          <a:bodyPr>
            <a:normAutofit/>
          </a:bodyPr>
          <a:lstStyle/>
          <a:p>
            <a:r>
              <a:rPr lang="fr-CA" dirty="0">
                <a:solidFill>
                  <a:schemeClr val="tx1"/>
                </a:solidFill>
              </a:rPr>
              <a:t>Ville de Shediac</a:t>
            </a:r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1981200" y="1196752"/>
            <a:ext cx="8517632" cy="460851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 algn="ctr">
              <a:buNone/>
            </a:pPr>
            <a:r>
              <a:rPr lang="fr-CA" sz="3000" dirty="0">
                <a:solidFill>
                  <a:srgbClr val="FF0000"/>
                </a:solidFill>
              </a:rPr>
              <a:t> </a:t>
            </a:r>
            <a:r>
              <a:rPr lang="fr-CA" sz="3200" dirty="0">
                <a:solidFill>
                  <a:schemeClr val="accent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Budget d’opération 2019</a:t>
            </a:r>
          </a:p>
          <a:p>
            <a:pPr marL="109728" indent="0">
              <a:buNone/>
            </a:pPr>
            <a:endParaRPr lang="fr-CA" sz="2600" dirty="0">
              <a:solidFill>
                <a:schemeClr val="accent2"/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0242260"/>
              </p:ext>
            </p:extLst>
          </p:nvPr>
        </p:nvGraphicFramePr>
        <p:xfrm>
          <a:off x="6249798" y="2877424"/>
          <a:ext cx="4074496" cy="24192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73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41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68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9932">
                <a:tc>
                  <a:txBody>
                    <a:bodyPr/>
                    <a:lstStyle/>
                    <a:p>
                      <a:pPr algn="ctr" fontAlgn="b"/>
                      <a:r>
                        <a:rPr lang="en-CA" sz="1200" u="none" strike="noStrike" dirty="0">
                          <a:effectLst/>
                        </a:rPr>
                        <a:t>REVENUS (SOMMAIRE)</a:t>
                      </a:r>
                      <a:endParaRPr lang="en-CA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200" u="none" strike="noStrike" dirty="0">
                          <a:effectLst/>
                        </a:rPr>
                        <a:t>BUDGET 2019</a:t>
                      </a:r>
                      <a:endParaRPr lang="en-CA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200" u="none" strike="noStrike">
                          <a:effectLst/>
                        </a:rPr>
                        <a:t>%</a:t>
                      </a:r>
                      <a:endParaRPr lang="en-CA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932">
                <a:tc>
                  <a:txBody>
                    <a:bodyPr/>
                    <a:lstStyle/>
                    <a:p>
                      <a:pPr algn="l" fontAlgn="b"/>
                      <a:r>
                        <a:rPr lang="en-CA" sz="1200" u="none" strike="noStrike" dirty="0" err="1">
                          <a:effectLst/>
                        </a:rPr>
                        <a:t>Mandat</a:t>
                      </a:r>
                      <a:endParaRPr lang="en-CA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effectLst/>
                          <a:latin typeface="Arial" panose="020B0604020202020204" pitchFamily="34" charset="0"/>
                        </a:rPr>
                        <a:t>     </a:t>
                      </a:r>
                      <a:r>
                        <a:rPr lang="en-US" sz="1200" b="0" i="0" u="none" strike="noStrike" dirty="0">
                          <a:effectLst/>
                          <a:latin typeface="+mn-lt"/>
                        </a:rPr>
                        <a:t>10 183 166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200" u="none" strike="noStrike" dirty="0">
                          <a:effectLst/>
                        </a:rPr>
                        <a:t>80,9%</a:t>
                      </a:r>
                      <a:endParaRPr lang="en-CA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932">
                <a:tc>
                  <a:txBody>
                    <a:bodyPr/>
                    <a:lstStyle/>
                    <a:p>
                      <a:pPr algn="l" fontAlgn="b"/>
                      <a:r>
                        <a:rPr lang="en-CA" sz="1200" u="none" strike="noStrike" dirty="0">
                          <a:effectLst/>
                        </a:rPr>
                        <a:t>Subvention sans condition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646 898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200" u="none" strike="noStrike" dirty="0">
                          <a:effectLst/>
                        </a:rPr>
                        <a:t>5,1%</a:t>
                      </a:r>
                      <a:endParaRPr lang="en-CA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932">
                <a:tc>
                  <a:txBody>
                    <a:bodyPr/>
                    <a:lstStyle/>
                    <a:p>
                      <a:pPr algn="l" fontAlgn="b"/>
                      <a:r>
                        <a:rPr lang="en-CA" sz="1200" u="none" strike="noStrike" dirty="0" err="1">
                          <a:effectLst/>
                        </a:rPr>
                        <a:t>Récréation</a:t>
                      </a:r>
                      <a:r>
                        <a:rPr lang="en-CA" sz="1200" u="none" strike="noStrike" dirty="0">
                          <a:effectLst/>
                        </a:rPr>
                        <a:t> et services </a:t>
                      </a:r>
                      <a:r>
                        <a:rPr lang="en-CA" sz="1200" u="none" strike="noStrike" dirty="0" err="1">
                          <a:effectLst/>
                        </a:rPr>
                        <a:t>communautaires</a:t>
                      </a:r>
                      <a:endParaRPr lang="en-CA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533 100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200" u="none" strike="noStrike" dirty="0">
                          <a:effectLst/>
                        </a:rPr>
                        <a:t>4,2%</a:t>
                      </a:r>
                      <a:endParaRPr lang="en-CA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93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u="none" strike="noStrike" dirty="0" err="1">
                          <a:effectLst/>
                        </a:rPr>
                        <a:t>Autres</a:t>
                      </a:r>
                      <a:r>
                        <a:rPr lang="en-CA" sz="1200" u="none" strike="noStrike" dirty="0">
                          <a:effectLst/>
                        </a:rPr>
                        <a:t> </a:t>
                      </a:r>
                      <a:r>
                        <a:rPr lang="en-CA" sz="1200" u="none" strike="noStrike" dirty="0" err="1">
                          <a:effectLst/>
                        </a:rPr>
                        <a:t>transferts</a:t>
                      </a:r>
                      <a:endParaRPr lang="en-CA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507 500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u="none" strike="noStrike" dirty="0">
                          <a:effectLst/>
                        </a:rPr>
                        <a:t>4,0%</a:t>
                      </a:r>
                      <a:endParaRPr lang="en-CA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932">
                <a:tc>
                  <a:txBody>
                    <a:bodyPr/>
                    <a:lstStyle/>
                    <a:p>
                      <a:pPr algn="l" fontAlgn="b"/>
                      <a:r>
                        <a:rPr lang="en-CA" sz="1200" u="none" strike="noStrike" dirty="0" err="1">
                          <a:effectLst/>
                        </a:rPr>
                        <a:t>Incendie</a:t>
                      </a:r>
                      <a:endParaRPr lang="en-CA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351 897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200" u="none" strike="noStrike" dirty="0">
                          <a:effectLst/>
                        </a:rPr>
                        <a:t>2,8%</a:t>
                      </a:r>
                      <a:endParaRPr lang="en-CA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9932">
                <a:tc>
                  <a:txBody>
                    <a:bodyPr/>
                    <a:lstStyle/>
                    <a:p>
                      <a:pPr algn="l" fontAlgn="b"/>
                      <a:r>
                        <a:rPr lang="en-CA" sz="1200" u="none" strike="noStrike" dirty="0">
                          <a:effectLst/>
                        </a:rPr>
                        <a:t>Finances</a:t>
                      </a:r>
                      <a:endParaRPr lang="en-CA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176 029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200" u="none" strike="noStrike" dirty="0">
                          <a:effectLst/>
                        </a:rPr>
                        <a:t>1,4%</a:t>
                      </a:r>
                      <a:endParaRPr lang="en-CA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993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u="none" strike="noStrike" dirty="0" err="1">
                          <a:effectLst/>
                        </a:rPr>
                        <a:t>Développement</a:t>
                      </a:r>
                      <a:r>
                        <a:rPr lang="en-CA" sz="1200" u="none" strike="noStrike" dirty="0">
                          <a:effectLst/>
                        </a:rPr>
                        <a:t> </a:t>
                      </a:r>
                      <a:r>
                        <a:rPr lang="en-CA" sz="1200" u="none" strike="noStrike" dirty="0" err="1">
                          <a:effectLst/>
                        </a:rPr>
                        <a:t>économique</a:t>
                      </a:r>
                      <a:r>
                        <a:rPr lang="en-CA" sz="1200" u="none" strike="noStrike" dirty="0">
                          <a:effectLst/>
                        </a:rPr>
                        <a:t> / </a:t>
                      </a:r>
                      <a:r>
                        <a:rPr lang="en-CA" sz="1200" u="none" strike="noStrike" dirty="0" err="1">
                          <a:effectLst/>
                        </a:rPr>
                        <a:t>Tourisme</a:t>
                      </a:r>
                      <a:endParaRPr lang="en-CA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110 000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u="none" strike="noStrike" dirty="0">
                          <a:effectLst/>
                        </a:rPr>
                        <a:t>1,0%</a:t>
                      </a:r>
                      <a:endParaRPr lang="en-CA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9932">
                <a:tc>
                  <a:txBody>
                    <a:bodyPr/>
                    <a:lstStyle/>
                    <a:p>
                      <a:pPr algn="l" fontAlgn="b"/>
                      <a:r>
                        <a:rPr lang="en-CA" sz="1200" u="none" strike="noStrike" dirty="0">
                          <a:effectLst/>
                        </a:rPr>
                        <a:t>Transports</a:t>
                      </a:r>
                      <a:endParaRPr lang="en-CA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  53 000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u="none" strike="noStrike" dirty="0">
                          <a:effectLst/>
                        </a:rPr>
                        <a:t>0,4%</a:t>
                      </a:r>
                      <a:endParaRPr lang="en-CA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9932">
                <a:tc>
                  <a:txBody>
                    <a:bodyPr/>
                    <a:lstStyle/>
                    <a:p>
                      <a:pPr algn="l" fontAlgn="b"/>
                      <a:r>
                        <a:rPr lang="en-CA" sz="1200" u="none" strike="noStrike" dirty="0">
                          <a:effectLst/>
                        </a:rPr>
                        <a:t>Administration</a:t>
                      </a:r>
                      <a:endParaRPr lang="en-CA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  26 800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200" u="none" strike="noStrike" dirty="0">
                          <a:effectLst/>
                        </a:rPr>
                        <a:t>0,2%</a:t>
                      </a:r>
                      <a:endParaRPr lang="en-CA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9932"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 dirty="0">
                          <a:effectLst/>
                        </a:rPr>
                        <a:t> </a:t>
                      </a:r>
                      <a:endParaRPr lang="en-CA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       12 588 390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200" u="none" strike="noStrike" dirty="0">
                          <a:effectLst/>
                        </a:rPr>
                        <a:t>100,0%</a:t>
                      </a:r>
                      <a:endParaRPr lang="en-CA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00000000-0008-0000-0000-00000E28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2166690"/>
              </p:ext>
            </p:extLst>
          </p:nvPr>
        </p:nvGraphicFramePr>
        <p:xfrm>
          <a:off x="1198460" y="1778466"/>
          <a:ext cx="4876800" cy="4546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3976D106-DD0C-4BA1-9A55-91AE2698F7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135" y="5637021"/>
            <a:ext cx="1223730" cy="611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313408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1127</TotalTime>
  <Words>739</Words>
  <Application>Microsoft Office PowerPoint</Application>
  <PresentationFormat>Widescreen</PresentationFormat>
  <Paragraphs>256</Paragraphs>
  <Slides>19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 BLANCA</vt:lpstr>
      <vt:lpstr>Arial</vt:lpstr>
      <vt:lpstr>Calibri</vt:lpstr>
      <vt:lpstr>Calibri Light</vt:lpstr>
      <vt:lpstr>Segoe UI Black</vt:lpstr>
      <vt:lpstr>Sitka Text</vt:lpstr>
      <vt:lpstr>Verdana</vt:lpstr>
      <vt:lpstr>Wingdings</vt:lpstr>
      <vt:lpstr>Wingdings 3</vt:lpstr>
      <vt:lpstr>Retrospect</vt:lpstr>
      <vt:lpstr>PowerPoint Presentation</vt:lpstr>
      <vt:lpstr>PowerPoint Presentation</vt:lpstr>
      <vt:lpstr>PowerPoint Presentation</vt:lpstr>
      <vt:lpstr>Notre équipe - Votre conseil municipal</vt:lpstr>
      <vt:lpstr>Maire et conseillers</vt:lpstr>
      <vt:lpstr>Shediac : Une ville en croissance… Son histoire et son avenir.</vt:lpstr>
      <vt:lpstr>Shediac : Des organismes qui contribuent à une croissance soutenue.</vt:lpstr>
      <vt:lpstr>Shediac : Faits saillants 2018 et 2019</vt:lpstr>
      <vt:lpstr>Ville de Shediac</vt:lpstr>
      <vt:lpstr>Ville de Shediac</vt:lpstr>
      <vt:lpstr>PowerPoint Presentation</vt:lpstr>
      <vt:lpstr>Investir dans notre avenir</vt:lpstr>
      <vt:lpstr>Investir dans notre avenir</vt:lpstr>
      <vt:lpstr>Projets et objectifs 2019</vt:lpstr>
      <vt:lpstr>Projets et objectifs 2019 (suite)</vt:lpstr>
      <vt:lpstr>PowerPoint Presentation</vt:lpstr>
      <vt:lpstr>Projets et objectifs 2019 (suite)</vt:lpstr>
      <vt:lpstr>Conclusion Shediac : Ouverte à faire des affaires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  Savoie</dc:creator>
  <cp:lastModifiedBy>Marc  Savoie</cp:lastModifiedBy>
  <cp:revision>84</cp:revision>
  <cp:lastPrinted>2019-03-25T18:20:33Z</cp:lastPrinted>
  <dcterms:created xsi:type="dcterms:W3CDTF">2019-03-15T13:37:45Z</dcterms:created>
  <dcterms:modified xsi:type="dcterms:W3CDTF">2019-03-26T19:16:48Z</dcterms:modified>
</cp:coreProperties>
</file>