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6" r:id="rId2"/>
    <p:sldId id="257" r:id="rId3"/>
    <p:sldId id="402" r:id="rId4"/>
    <p:sldId id="288" r:id="rId5"/>
    <p:sldId id="419" r:id="rId6"/>
    <p:sldId id="418" r:id="rId7"/>
    <p:sldId id="420" r:id="rId8"/>
    <p:sldId id="316" r:id="rId9"/>
    <p:sldId id="401" r:id="rId10"/>
    <p:sldId id="403" r:id="rId11"/>
    <p:sldId id="417" r:id="rId12"/>
    <p:sldId id="412" r:id="rId13"/>
    <p:sldId id="413" r:id="rId14"/>
    <p:sldId id="397" r:id="rId15"/>
    <p:sldId id="415" r:id="rId16"/>
    <p:sldId id="421" r:id="rId17"/>
    <p:sldId id="414" r:id="rId18"/>
    <p:sldId id="399" r:id="rId19"/>
    <p:sldId id="416" r:id="rId2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CA" baseline="0"/>
              <a:t>REVENUES</a:t>
            </a:r>
            <a:endParaRPr lang="fr-CA"/>
          </a:p>
        </c:rich>
      </c:tx>
      <c:layout>
        <c:manualLayout>
          <c:xMode val="edge"/>
          <c:yMode val="edge"/>
          <c:x val="0.37740629101049866"/>
          <c:y val="2.2724886661894535E-2"/>
        </c:manualLayout>
      </c:layout>
      <c:overlay val="0"/>
      <c:spPr>
        <a:noFill/>
        <a:ln w="25400">
          <a:noFill/>
        </a:ln>
      </c:spPr>
    </c:title>
    <c:autoTitleDeleted val="0"/>
    <c:view3D>
      <c:rotX val="20"/>
      <c:rotY val="4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317553815652653E-2"/>
          <c:y val="0.32183953203508336"/>
          <c:w val="0.82063619270243149"/>
          <c:h val="0.29454064315710771"/>
        </c:manualLayout>
      </c:layout>
      <c:pie3DChart>
        <c:varyColors val="1"/>
        <c:ser>
          <c:idx val="0"/>
          <c:order val="0"/>
          <c:spPr>
            <a:ln w="12700">
              <a:solidFill>
                <a:srgbClr val="000000"/>
              </a:solidFill>
              <a:prstDash val="solid"/>
            </a:ln>
          </c:spPr>
          <c:explosion val="35"/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F3BA-4BB5-90AC-454C7C2A5782}"/>
              </c:ext>
            </c:extLst>
          </c:dPt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F3BA-4BB5-90AC-454C7C2A5782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F3BA-4BB5-90AC-454C7C2A5782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F3BA-4BB5-90AC-454C7C2A5782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F3BA-4BB5-90AC-454C7C2A5782}"/>
              </c:ext>
            </c:extLst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F3BA-4BB5-90AC-454C7C2A5782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F3BA-4BB5-90AC-454C7C2A5782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F3BA-4BB5-90AC-454C7C2A5782}"/>
              </c:ext>
            </c:extLst>
          </c:dPt>
          <c:dPt>
            <c:idx val="8"/>
            <c:bubble3D val="0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F3BA-4BB5-90AC-454C7C2A5782}"/>
              </c:ext>
            </c:extLst>
          </c:dPt>
          <c:dPt>
            <c:idx val="9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F3BA-4BB5-90AC-454C7C2A5782}"/>
              </c:ext>
            </c:extLst>
          </c:dPt>
          <c:dPt>
            <c:idx val="1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5-F3BA-4BB5-90AC-454C7C2A5782}"/>
              </c:ext>
            </c:extLst>
          </c:dPt>
          <c:dPt>
            <c:idx val="11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F3BA-4BB5-90AC-454C7C2A5782}"/>
              </c:ext>
            </c:extLst>
          </c:dPt>
          <c:dLbls>
            <c:dLbl>
              <c:idx val="0"/>
              <c:layout>
                <c:manualLayout>
                  <c:x val="4.5134514435695494E-2"/>
                  <c:y val="0.1637836694083908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BA-4BB5-90AC-454C7C2A5782}"/>
                </c:ext>
              </c:extLst>
            </c:dLbl>
            <c:dLbl>
              <c:idx val="1"/>
              <c:layout>
                <c:manualLayout>
                  <c:x val="-8.4647514763779547E-2"/>
                  <c:y val="2.239407895625398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BA-4BB5-90AC-454C7C2A5782}"/>
                </c:ext>
              </c:extLst>
            </c:dLbl>
            <c:dLbl>
              <c:idx val="2"/>
              <c:layout>
                <c:manualLayout>
                  <c:x val="-0.12596272145669293"/>
                  <c:y val="-5.047797841736335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3BA-4BB5-90AC-454C7C2A5782}"/>
                </c:ext>
              </c:extLst>
            </c:dLbl>
            <c:dLbl>
              <c:idx val="3"/>
              <c:layout>
                <c:manualLayout>
                  <c:x val="-9.4798638451443568E-2"/>
                  <c:y val="-0.1031120595345822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3BA-4BB5-90AC-454C7C2A5782}"/>
                </c:ext>
              </c:extLst>
            </c:dLbl>
            <c:dLbl>
              <c:idx val="4"/>
              <c:layout>
                <c:manualLayout>
                  <c:x val="-9.0928477690288712E-3"/>
                  <c:y val="-0.1572737627350612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3BA-4BB5-90AC-454C7C2A5782}"/>
                </c:ext>
              </c:extLst>
            </c:dLbl>
            <c:dLbl>
              <c:idx val="5"/>
              <c:layout>
                <c:manualLayout>
                  <c:x val="9.3450008202099741E-2"/>
                  <c:y val="-0.12483569913966586"/>
                </c:manualLayout>
              </c:layout>
              <c:tx>
                <c:rich>
                  <a:bodyPr/>
                  <a:lstStyle/>
                  <a:p>
                    <a:fld id="{46B3539D-B086-4A2D-9D21-087DA615DEEF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1.0%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3BA-4BB5-90AC-454C7C2A5782}"/>
                </c:ext>
              </c:extLst>
            </c:dLbl>
            <c:dLbl>
              <c:idx val="6"/>
              <c:layout>
                <c:manualLayout>
                  <c:x val="0.17058234908136483"/>
                  <c:y val="-0.1266757607271646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3BA-4BB5-90AC-454C7C2A5782}"/>
                </c:ext>
              </c:extLst>
            </c:dLbl>
            <c:dLbl>
              <c:idx val="7"/>
              <c:layout>
                <c:manualLayout>
                  <c:x val="0.1915430200131234"/>
                  <c:y val="-9.203135199866747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3BA-4BB5-90AC-454C7C2A5782}"/>
                </c:ext>
              </c:extLst>
            </c:dLbl>
            <c:dLbl>
              <c:idx val="8"/>
              <c:layout>
                <c:manualLayout>
                  <c:x val="5.538201279527559E-2"/>
                  <c:y val="-4.167132624716933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3BA-4BB5-90AC-454C7C2A5782}"/>
                </c:ext>
              </c:extLst>
            </c:dLbl>
            <c:dLbl>
              <c:idx val="9"/>
              <c:layout>
                <c:manualLayout>
                  <c:x val="9.16748687664041E-2"/>
                  <c:y val="1.205188116494010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3BA-4BB5-90AC-454C7C2A5782}"/>
                </c:ext>
              </c:extLst>
            </c:dLbl>
            <c:dLbl>
              <c:idx val="10"/>
              <c:layout>
                <c:manualLayout>
                  <c:x val="0.1130253718285215"/>
                  <c:y val="-0.1091756418378737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3BA-4BB5-90AC-454C7C2A5782}"/>
                </c:ext>
              </c:extLst>
            </c:dLbl>
            <c:dLbl>
              <c:idx val="11"/>
              <c:layout>
                <c:manualLayout>
                  <c:x val="-5.2451110277881907E-2"/>
                  <c:y val="-8.034331915407125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3BA-4BB5-90AC-454C7C2A5782}"/>
                </c:ext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Diagram!$B$52:$B$60</c:f>
              <c:strCache>
                <c:ptCount val="9"/>
                <c:pt idx="0">
                  <c:v>Warrant</c:v>
                </c:pt>
                <c:pt idx="1">
                  <c:v>General Government</c:v>
                </c:pt>
                <c:pt idx="2">
                  <c:v>Fire Department</c:v>
                </c:pt>
                <c:pt idx="3">
                  <c:v>Community funding &amp; equalization grant</c:v>
                </c:pt>
                <c:pt idx="4">
                  <c:v>Transportation</c:v>
                </c:pt>
                <c:pt idx="5">
                  <c:v>Economic development / Tourism</c:v>
                </c:pt>
                <c:pt idx="6">
                  <c:v>Recreation and cultural services</c:v>
                </c:pt>
                <c:pt idx="7">
                  <c:v>Other transfers</c:v>
                </c:pt>
                <c:pt idx="8">
                  <c:v>Fiscal services</c:v>
                </c:pt>
              </c:strCache>
            </c:strRef>
          </c:cat>
          <c:val>
            <c:numRef>
              <c:f>Diagram!$C$52:$C$60</c:f>
              <c:numCache>
                <c:formatCode>_(* #,##0_);_(* \(#,##0\);_(* "-"_);_(@_)</c:formatCode>
                <c:ptCount val="9"/>
                <c:pt idx="0">
                  <c:v>10183166</c:v>
                </c:pt>
                <c:pt idx="1">
                  <c:v>26800</c:v>
                </c:pt>
                <c:pt idx="2">
                  <c:v>351897</c:v>
                </c:pt>
                <c:pt idx="3">
                  <c:v>646898</c:v>
                </c:pt>
                <c:pt idx="4">
                  <c:v>53000</c:v>
                </c:pt>
                <c:pt idx="5">
                  <c:v>110000</c:v>
                </c:pt>
                <c:pt idx="6">
                  <c:v>533100</c:v>
                </c:pt>
                <c:pt idx="7">
                  <c:v>507500</c:v>
                </c:pt>
                <c:pt idx="8">
                  <c:v>176029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3BA-4BB5-90AC-454C7C2A5782}"/>
            </c:ext>
          </c:extLst>
        </c:ser>
        <c:dLbls>
          <c:showLegendKey val="0"/>
          <c:showVal val="1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CA" baseline="0"/>
              <a:t>EXPENDITURES</a:t>
            </a:r>
            <a:endParaRPr lang="fr-CA"/>
          </a:p>
        </c:rich>
      </c:tx>
      <c:layout>
        <c:manualLayout>
          <c:xMode val="edge"/>
          <c:yMode val="edge"/>
          <c:x val="0.32102854330708663"/>
          <c:y val="2.958595012673158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317553815652687E-2"/>
          <c:y val="0.32183953203508336"/>
          <c:w val="0.82063619270243149"/>
          <c:h val="0.29454064315710782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35"/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60D7-4DC3-A764-DCD3C950004C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60D7-4DC3-A764-DCD3C950004C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60D7-4DC3-A764-DCD3C950004C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60D7-4DC3-A764-DCD3C950004C}"/>
              </c:ext>
            </c:extLst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60D7-4DC3-A764-DCD3C950004C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60D7-4DC3-A764-DCD3C950004C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60D7-4DC3-A764-DCD3C950004C}"/>
              </c:ext>
            </c:extLst>
          </c:dPt>
          <c:dPt>
            <c:idx val="8"/>
            <c:bubble3D val="0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60D7-4DC3-A764-DCD3C950004C}"/>
              </c:ext>
            </c:extLst>
          </c:dPt>
          <c:dPt>
            <c:idx val="9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60D7-4DC3-A764-DCD3C950004C}"/>
              </c:ext>
            </c:extLst>
          </c:dPt>
          <c:dPt>
            <c:idx val="1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60D7-4DC3-A764-DCD3C950004C}"/>
              </c:ext>
            </c:extLst>
          </c:dPt>
          <c:dLbls>
            <c:dLbl>
              <c:idx val="0"/>
              <c:layout>
                <c:manualLayout>
                  <c:x val="-1.7365485564304461E-2"/>
                  <c:y val="-7.63535518609058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0D7-4DC3-A764-DCD3C950004C}"/>
                </c:ext>
              </c:extLst>
            </c:dLbl>
            <c:dLbl>
              <c:idx val="1"/>
              <c:layout>
                <c:manualLayout>
                  <c:x val="-3.5168391450222596E-2"/>
                  <c:y val="-8.280895524812158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D7-4DC3-A764-DCD3C950004C}"/>
                </c:ext>
              </c:extLst>
            </c:dLbl>
            <c:dLbl>
              <c:idx val="2"/>
              <c:layout>
                <c:manualLayout>
                  <c:x val="0"/>
                  <c:y val="-0.1350977611503536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D7-4DC3-A764-DCD3C950004C}"/>
                </c:ext>
              </c:extLst>
            </c:dLbl>
            <c:dLbl>
              <c:idx val="3"/>
              <c:layout>
                <c:manualLayout>
                  <c:x val="0.11093080031662708"/>
                  <c:y val="8.951941352158567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D7-4DC3-A764-DCD3C950004C}"/>
                </c:ext>
              </c:extLst>
            </c:dLbl>
            <c:dLbl>
              <c:idx val="4"/>
              <c:layout>
                <c:manualLayout>
                  <c:x val="-3.2530347769028869E-2"/>
                  <c:y val="5.9993246984778703E-2"/>
                </c:manualLayout>
              </c:layout>
              <c:tx>
                <c:rich>
                  <a:bodyPr/>
                  <a:lstStyle/>
                  <a:p>
                    <a:fld id="{8730B7CF-D742-451D-BDCB-B2F907AC9F5A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0.2%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0D7-4DC3-A764-DCD3C950004C}"/>
                </c:ext>
              </c:extLst>
            </c:dLbl>
            <c:dLbl>
              <c:idx val="5"/>
              <c:layout>
                <c:manualLayout>
                  <c:x val="8.8241636462108822E-2"/>
                  <c:y val="8.557018734727124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0D7-4DC3-A764-DCD3C950004C}"/>
                </c:ext>
              </c:extLst>
            </c:dLbl>
            <c:dLbl>
              <c:idx val="6"/>
              <c:layout>
                <c:manualLayout>
                  <c:x val="0.29558234908136477"/>
                  <c:y val="0.1569148624861001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0D7-4DC3-A764-DCD3C950004C}"/>
                </c:ext>
              </c:extLst>
            </c:dLbl>
            <c:dLbl>
              <c:idx val="7"/>
              <c:layout>
                <c:manualLayout>
                  <c:x val="0.16810572506561677"/>
                  <c:y val="0.193846292369543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0D7-4DC3-A764-DCD3C950004C}"/>
                </c:ext>
              </c:extLst>
            </c:dLbl>
            <c:dLbl>
              <c:idx val="8"/>
              <c:layout>
                <c:manualLayout>
                  <c:x val="1.1111128334462352E-2"/>
                  <c:y val="9.554989785743356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0D7-4DC3-A764-DCD3C950004C}"/>
                </c:ext>
              </c:extLst>
            </c:dLbl>
            <c:dLbl>
              <c:idx val="9"/>
              <c:layout>
                <c:manualLayout>
                  <c:x val="5.2903543307086613E-4"/>
                  <c:y val="-0.1549006631460947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Recreation</a:t>
                    </a:r>
                    <a:r>
                      <a:rPr lang="en-US" baseline="0" dirty="0"/>
                      <a:t> and community
19.5%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0D7-4DC3-A764-DCD3C950004C}"/>
                </c:ext>
              </c:extLst>
            </c:dLbl>
            <c:dLbl>
              <c:idx val="10"/>
              <c:layout>
                <c:manualLayout>
                  <c:x val="0.11302537182852153"/>
                  <c:y val="-0.109175641837873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0D7-4DC3-A764-DCD3C950004C}"/>
                </c:ext>
              </c:extLst>
            </c:dLbl>
            <c:dLbl>
              <c:idx val="11"/>
              <c:layout>
                <c:manualLayout>
                  <c:x val="6.2132135826771705E-2"/>
                  <c:y val="-7.348216978881075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0D7-4DC3-A764-DCD3C950004C}"/>
                </c:ext>
              </c:extLst>
            </c:dLbl>
            <c:dLbl>
              <c:idx val="12"/>
              <c:layout>
                <c:manualLayout>
                  <c:x val="-9.4677349901574809E-2"/>
                  <c:y val="-5.60615514827370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0D7-4DC3-A764-DCD3C950004C}"/>
                </c:ext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Diagram!$B$131:$B$143</c:f>
              <c:strCache>
                <c:ptCount val="12"/>
                <c:pt idx="0">
                  <c:v>Legislative</c:v>
                </c:pt>
                <c:pt idx="1">
                  <c:v>General administrative / Human resources</c:v>
                </c:pt>
                <c:pt idx="2">
                  <c:v>Police protection</c:v>
                </c:pt>
                <c:pt idx="3">
                  <c:v>Fire Department</c:v>
                </c:pt>
                <c:pt idx="4">
                  <c:v>Animal and pest control</c:v>
                </c:pt>
                <c:pt idx="5">
                  <c:v>Transportation</c:v>
                </c:pt>
                <c:pt idx="6">
                  <c:v>Environmental health</c:v>
                </c:pt>
                <c:pt idx="7">
                  <c:v>Planning services</c:v>
                </c:pt>
                <c:pt idx="8">
                  <c:v>Economic development / Tourism</c:v>
                </c:pt>
                <c:pt idx="9">
                  <c:v>Recreation and cultural services</c:v>
                </c:pt>
                <c:pt idx="10">
                  <c:v>Capital paid by operation</c:v>
                </c:pt>
                <c:pt idx="11">
                  <c:v>Fiscal services</c:v>
                </c:pt>
              </c:strCache>
            </c:strRef>
          </c:cat>
          <c:val>
            <c:numRef>
              <c:f>Diagram!$C$131:$C$143</c:f>
              <c:numCache>
                <c:formatCode>_(* #,##0_);_(* \(#,##0\);_(* "-"_);_(@_)</c:formatCode>
                <c:ptCount val="12"/>
                <c:pt idx="0">
                  <c:v>217900</c:v>
                </c:pt>
                <c:pt idx="1">
                  <c:v>1627405</c:v>
                </c:pt>
                <c:pt idx="2">
                  <c:v>1384423</c:v>
                </c:pt>
                <c:pt idx="3">
                  <c:v>772873</c:v>
                </c:pt>
                <c:pt idx="4">
                  <c:v>30000</c:v>
                </c:pt>
                <c:pt idx="5">
                  <c:v>2181508</c:v>
                </c:pt>
                <c:pt idx="6">
                  <c:v>348246</c:v>
                </c:pt>
                <c:pt idx="7">
                  <c:v>287038</c:v>
                </c:pt>
                <c:pt idx="8">
                  <c:v>562858</c:v>
                </c:pt>
                <c:pt idx="9">
                  <c:v>2445924</c:v>
                </c:pt>
                <c:pt idx="10">
                  <c:v>1077541</c:v>
                </c:pt>
                <c:pt idx="11">
                  <c:v>1652674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60D7-4DC3-A764-DCD3C950004C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Diagram!$B$131:$B$143</c:f>
              <c:strCache>
                <c:ptCount val="12"/>
                <c:pt idx="0">
                  <c:v>Legislative</c:v>
                </c:pt>
                <c:pt idx="1">
                  <c:v>General administrative / Human resources</c:v>
                </c:pt>
                <c:pt idx="2">
                  <c:v>Police protection</c:v>
                </c:pt>
                <c:pt idx="3">
                  <c:v>Fire Department</c:v>
                </c:pt>
                <c:pt idx="4">
                  <c:v>Animal and pest control</c:v>
                </c:pt>
                <c:pt idx="5">
                  <c:v>Transportation</c:v>
                </c:pt>
                <c:pt idx="6">
                  <c:v>Environmental health</c:v>
                </c:pt>
                <c:pt idx="7">
                  <c:v>Planning services</c:v>
                </c:pt>
                <c:pt idx="8">
                  <c:v>Economic development / Tourism</c:v>
                </c:pt>
                <c:pt idx="9">
                  <c:v>Recreation and cultural services</c:v>
                </c:pt>
                <c:pt idx="10">
                  <c:v>Capital paid by operation</c:v>
                </c:pt>
                <c:pt idx="11">
                  <c:v>Fiscal services</c:v>
                </c:pt>
              </c:strCache>
            </c:strRef>
          </c:cat>
          <c:val>
            <c:numRef>
              <c:f>Diagram!$D$131:$D$143</c:f>
              <c:numCache>
                <c:formatCode>0.0%</c:formatCode>
                <c:ptCount val="12"/>
                <c:pt idx="0">
                  <c:v>1.7000000000000001E-2</c:v>
                </c:pt>
                <c:pt idx="1">
                  <c:v>0.129</c:v>
                </c:pt>
                <c:pt idx="2">
                  <c:v>0.11</c:v>
                </c:pt>
                <c:pt idx="3">
                  <c:v>6.0999999999999999E-2</c:v>
                </c:pt>
                <c:pt idx="4">
                  <c:v>2E-3</c:v>
                </c:pt>
                <c:pt idx="5">
                  <c:v>0.17299999999999999</c:v>
                </c:pt>
                <c:pt idx="6">
                  <c:v>2.8000000000000001E-2</c:v>
                </c:pt>
                <c:pt idx="7">
                  <c:v>2.3E-2</c:v>
                </c:pt>
                <c:pt idx="8">
                  <c:v>4.4999999999999998E-2</c:v>
                </c:pt>
                <c:pt idx="9">
                  <c:v>0.19500000000000001</c:v>
                </c:pt>
                <c:pt idx="10">
                  <c:v>8.5999999999999993E-2</c:v>
                </c:pt>
                <c:pt idx="11">
                  <c:v>0.13100000000000001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60D7-4DC3-A764-DCD3C950004C}"/>
            </c:ext>
          </c:extLst>
        </c:ser>
        <c:dLbls>
          <c:showLegendKey val="0"/>
          <c:showVal val="1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1A2254-11BD-4E12-8500-51C5A381AFED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CF311E-2E19-493C-A6DF-E4BD889CD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9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E7893-7EA5-42FC-92AB-E45011E126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16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E7893-7EA5-42FC-92AB-E45011E126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760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0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0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4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60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6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5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9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1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9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5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08C121A-0399-409A-B57D-BD49AF0379A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712F933-D2C9-48A1-8087-C2D38C4DD71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88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9.jpg"/><Relationship Id="rId4" Type="http://schemas.openxmlformats.org/officeDocument/2006/relationships/hyperlink" Target="http://www.experienceshediac.ca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experienceshediac.c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hyperlink" Target="http://www.experienceshediac.ca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jpg"/><Relationship Id="rId7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AFF358-994D-4324-978C-55E336A35E95}"/>
              </a:ext>
            </a:extLst>
          </p:cNvPr>
          <p:cNvSpPr txBox="1"/>
          <p:nvPr/>
        </p:nvSpPr>
        <p:spPr>
          <a:xfrm>
            <a:off x="1321485" y="810454"/>
            <a:ext cx="97000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600" dirty="0">
                <a:solidFill>
                  <a:srgbClr val="FF0000"/>
                </a:solidFill>
                <a:latin typeface="Sitka Text" panose="02000505000000020004" pitchFamily="2" charset="0"/>
              </a:rPr>
              <a:t>Town of Shediac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6C90FE-9C9E-4204-A357-6ED96B7B2B9A}"/>
              </a:ext>
            </a:extLst>
          </p:cNvPr>
          <p:cNvSpPr txBox="1">
            <a:spLocks/>
          </p:cNvSpPr>
          <p:nvPr/>
        </p:nvSpPr>
        <p:spPr>
          <a:xfrm>
            <a:off x="1895221" y="2747753"/>
            <a:ext cx="7877429" cy="1872208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CA" sz="47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6000" dirty="0">
                <a:ln w="0"/>
                <a:solidFill>
                  <a:schemeClr val="accent1"/>
                </a:solidFill>
                <a:effectLst/>
                <a:latin typeface="AR BLANCA" panose="02000000000000000000" pitchFamily="2" charset="0"/>
              </a:rPr>
              <a:t>Shediac: A unique experience </a:t>
            </a:r>
          </a:p>
          <a:p>
            <a:endParaRPr lang="en-CA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C33394-A9A7-4088-A3EE-DFD445A62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15" y="4619961"/>
            <a:ext cx="2855170" cy="142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9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3220758"/>
              </p:ext>
            </p:extLst>
          </p:nvPr>
        </p:nvGraphicFramePr>
        <p:xfrm>
          <a:off x="1023457" y="1776587"/>
          <a:ext cx="4876800" cy="4540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080120"/>
          </a:xfrm>
        </p:spPr>
        <p:txBody>
          <a:bodyPr>
            <a:normAutofit/>
          </a:bodyPr>
          <a:lstStyle/>
          <a:p>
            <a:r>
              <a:rPr lang="fr-CA" dirty="0"/>
              <a:t>Town of Shediac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981200" y="1196752"/>
            <a:ext cx="8517632" cy="46085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fr-CA" sz="30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2019 Operating Budget (Cont’d)</a:t>
            </a:r>
          </a:p>
          <a:p>
            <a:pPr marL="109728" indent="0">
              <a:buNone/>
            </a:pPr>
            <a:endParaRPr lang="fr-CA" sz="2600" dirty="0">
              <a:solidFill>
                <a:schemeClr val="accent2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364389"/>
              </p:ext>
            </p:extLst>
          </p:nvPr>
        </p:nvGraphicFramePr>
        <p:xfrm>
          <a:off x="6389869" y="2511185"/>
          <a:ext cx="4161272" cy="30187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85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822"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EXPENDITURES (SUMMARY)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BUDGET 2019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>
                          <a:effectLst/>
                        </a:rPr>
                        <a:t>%</a:t>
                      </a:r>
                      <a:endParaRPr lang="en-CA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Recreation and community services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2,445,924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19.5%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Transportation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2,181,508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17.3%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Fiscal services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1,652,674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13.1%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General administrative/Human resources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1,627,405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12.9%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Police protection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1,384,423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11.0%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Capital paid by operation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1,077,541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8.6%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621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Fire Department  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772,873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6.1%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Economic development/Tourism</a:t>
                      </a:r>
                      <a:endParaRPr lang="fr-FR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562,858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4.5%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Environmental health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348,246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2.8%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Planning services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287,038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2.3%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Legislative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217,900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1.7%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8414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Animal and pest control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30,000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8017">
                <a:tc>
                  <a:txBody>
                    <a:bodyPr/>
                    <a:lstStyle/>
                    <a:p>
                      <a:pPr algn="l" fontAlgn="b"/>
                      <a:endParaRPr lang="en-CA" sz="1200" u="none" strike="noStrike" dirty="0">
                        <a:effectLst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           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8017">
                <a:tc>
                  <a:txBody>
                    <a:bodyPr/>
                    <a:lstStyle/>
                    <a:p>
                      <a:pPr algn="l" fontAlgn="b"/>
                      <a:endParaRPr lang="en-CA" sz="1000" u="none" strike="noStrike" dirty="0">
                        <a:effectLst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12,588,390</a:t>
                      </a:r>
                      <a:endParaRPr lang="en-CA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A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  <a:endParaRPr lang="en-CA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C6C6D46-34BC-456F-9C35-B4B2B38A1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50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604007" y="704675"/>
            <a:ext cx="11039912" cy="51005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fr-CA" sz="30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Building permits in 2018 compared to 2017</a:t>
            </a:r>
          </a:p>
          <a:p>
            <a:pPr marL="109728" indent="0">
              <a:buNone/>
            </a:pPr>
            <a:endParaRPr lang="fr-CA" sz="260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6C6D46-34BC-456F-9C35-B4B2B38A1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2AEDFD9B-56A9-43BB-9138-E0950CFD9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912" y="133228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990ABD-45B5-4DB7-8E71-7EEC4799055F}"/>
              </a:ext>
            </a:extLst>
          </p:cNvPr>
          <p:cNvSpPr txBox="1"/>
          <p:nvPr/>
        </p:nvSpPr>
        <p:spPr>
          <a:xfrm>
            <a:off x="4733287" y="1773177"/>
            <a:ext cx="326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Comparing January to December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BFA137-ED8A-4ACE-9348-5084FCCF2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904355"/>
              </p:ext>
            </p:extLst>
          </p:nvPr>
        </p:nvGraphicFramePr>
        <p:xfrm>
          <a:off x="1257133" y="2137407"/>
          <a:ext cx="9733660" cy="3454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55336">
                  <a:extLst>
                    <a:ext uri="{9D8B030D-6E8A-4147-A177-3AD203B41FA5}">
                      <a16:colId xmlns:a16="http://schemas.microsoft.com/office/drawing/2014/main" val="1175035437"/>
                    </a:ext>
                  </a:extLst>
                </a:gridCol>
                <a:gridCol w="2338128">
                  <a:extLst>
                    <a:ext uri="{9D8B030D-6E8A-4147-A177-3AD203B41FA5}">
                      <a16:colId xmlns:a16="http://schemas.microsoft.com/office/drawing/2014/main" val="2844127188"/>
                    </a:ext>
                  </a:extLst>
                </a:gridCol>
                <a:gridCol w="1541663">
                  <a:extLst>
                    <a:ext uri="{9D8B030D-6E8A-4147-A177-3AD203B41FA5}">
                      <a16:colId xmlns:a16="http://schemas.microsoft.com/office/drawing/2014/main" val="1709991658"/>
                    </a:ext>
                  </a:extLst>
                </a:gridCol>
                <a:gridCol w="2351801">
                  <a:extLst>
                    <a:ext uri="{9D8B030D-6E8A-4147-A177-3AD203B41FA5}">
                      <a16:colId xmlns:a16="http://schemas.microsoft.com/office/drawing/2014/main" val="2751625460"/>
                    </a:ext>
                  </a:extLst>
                </a:gridCol>
                <a:gridCol w="1946732">
                  <a:extLst>
                    <a:ext uri="{9D8B030D-6E8A-4147-A177-3AD203B41FA5}">
                      <a16:colId xmlns:a16="http://schemas.microsoft.com/office/drawing/2014/main" val="11434913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CA" dirty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dirty="0"/>
                        <a:t>2018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% growth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767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Value of residential permits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$4,536,524    =      31 %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Value of residential permits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$5,685,324    =     32,5%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+25%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307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Value of multi-family residential permits</a:t>
                      </a:r>
                      <a:endParaRPr lang="en-US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$4,249,576     =     29%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Value of multi-family residential permits</a:t>
                      </a:r>
                      <a:endParaRPr lang="en-US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$8,146,002    =     22,5%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+92%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31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Value of commercial permits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$5,859,934    =      40%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Value of commercial permits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$11,526,410    =   45%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+97%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375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solidFill>
                            <a:srgbClr val="C00000"/>
                          </a:solidFill>
                        </a:rPr>
                        <a:t>TOTAL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 January to December 2017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$14,646,034   =   100%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solidFill>
                            <a:srgbClr val="C00000"/>
                          </a:solidFill>
                        </a:rPr>
                        <a:t>TOTAL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 January to December 2018</a:t>
                      </a:r>
                      <a:endParaRPr lang="en-US" sz="1400" noProof="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$25,357,736   =    100%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CA" sz="1400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fr-CA" sz="1400" dirty="0">
                          <a:solidFill>
                            <a:srgbClr val="C00000"/>
                          </a:solidFill>
                        </a:rPr>
                        <a:t>TOTAL</a:t>
                      </a:r>
                    </a:p>
                    <a:p>
                      <a:pPr algn="ctr"/>
                      <a:r>
                        <a:rPr lang="fr-CA" sz="1400" dirty="0"/>
                        <a:t>+73%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0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solidFill>
                            <a:srgbClr val="C00000"/>
                          </a:solidFill>
                        </a:rPr>
                        <a:t>TOTAL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 for 2017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$14,646,034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400" dirty="0">
                          <a:solidFill>
                            <a:srgbClr val="C00000"/>
                          </a:solidFill>
                        </a:rPr>
                        <a:t>TOTAL</a:t>
                      </a:r>
                      <a:r>
                        <a:rPr lang="fr-CA" sz="1400" dirty="0">
                          <a:solidFill>
                            <a:schemeClr val="tx1"/>
                          </a:solidFill>
                        </a:rPr>
                        <a:t> for 2018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$25,357,736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C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627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7893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77F690-0E12-4C01-9440-0A427FE82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8640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 BLANCA" panose="02000000000000000000" pitchFamily="2" charset="0"/>
              </a:rPr>
              <a:t>Investing in our future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907648" y="908721"/>
            <a:ext cx="8229600" cy="5544617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en-US" sz="3000" dirty="0"/>
              <a:t>Accomplishments in 2018</a:t>
            </a:r>
          </a:p>
          <a:p>
            <a:pPr marL="109728" indent="0">
              <a:buNone/>
            </a:pPr>
            <a:endParaRPr lang="en-US" sz="2000" dirty="0"/>
          </a:p>
          <a:p>
            <a:pPr marL="109728" indent="0">
              <a:buNone/>
            </a:pPr>
            <a:endParaRPr lang="en-US" sz="200" dirty="0"/>
          </a:p>
          <a:p>
            <a:r>
              <a:rPr lang="en-US" sz="2600" dirty="0"/>
              <a:t>Buildings</a:t>
            </a:r>
          </a:p>
          <a:p>
            <a:pPr lvl="1"/>
            <a:r>
              <a:rPr lang="en-US" sz="1600" dirty="0"/>
              <a:t>Water tower, Ohio Road 					                     			 </a:t>
            </a:r>
            <a:r>
              <a:rPr lang="en-US" sz="1600" b="1" dirty="0">
                <a:solidFill>
                  <a:srgbClr val="C00000"/>
                </a:solidFill>
              </a:rPr>
              <a:t>$3.3 M</a:t>
            </a:r>
          </a:p>
          <a:p>
            <a:r>
              <a:rPr lang="en-US" sz="2600" dirty="0"/>
              <a:t>Signage</a:t>
            </a:r>
          </a:p>
          <a:p>
            <a:pPr lvl="1"/>
            <a:r>
              <a:rPr lang="en-US" sz="1600" dirty="0"/>
              <a:t>Signs along Route 11 and 15 (landscaping planned for 2019) 	                    </a:t>
            </a:r>
            <a:r>
              <a:rPr lang="en-US" sz="1600" b="1" dirty="0">
                <a:solidFill>
                  <a:srgbClr val="C00000"/>
                </a:solidFill>
              </a:rPr>
              <a:t>$65,000</a:t>
            </a:r>
          </a:p>
          <a:p>
            <a:pPr lvl="1"/>
            <a:r>
              <a:rPr lang="en-US" sz="1600" dirty="0"/>
              <a:t>LED signs at town entry points</a:t>
            </a:r>
          </a:p>
          <a:p>
            <a:r>
              <a:rPr lang="en-US" sz="2600" dirty="0"/>
              <a:t>Routes </a:t>
            </a:r>
          </a:p>
          <a:p>
            <a:pPr lvl="1"/>
            <a:r>
              <a:rPr lang="en-US" sz="1600" dirty="0"/>
              <a:t>Bellevue Street											 </a:t>
            </a:r>
            <a:r>
              <a:rPr lang="en-US" sz="1600" b="1" dirty="0">
                <a:solidFill>
                  <a:srgbClr val="C00000"/>
                </a:solidFill>
              </a:rPr>
              <a:t>$176,000</a:t>
            </a:r>
          </a:p>
          <a:p>
            <a:pPr lvl="1"/>
            <a:r>
              <a:rPr lang="en-US" sz="1600" dirty="0" err="1"/>
              <a:t>Tipperary</a:t>
            </a:r>
            <a:r>
              <a:rPr lang="en-US" sz="1600" dirty="0"/>
              <a:t> Street											 </a:t>
            </a:r>
            <a:r>
              <a:rPr lang="en-US" sz="1600" b="1" dirty="0">
                <a:solidFill>
                  <a:srgbClr val="C00000"/>
                </a:solidFill>
              </a:rPr>
              <a:t>$567,000</a:t>
            </a:r>
          </a:p>
          <a:p>
            <a:pPr lvl="1"/>
            <a:r>
              <a:rPr lang="en-US" sz="1600" dirty="0"/>
              <a:t>Main Street (phase III) 					   					 </a:t>
            </a:r>
            <a:r>
              <a:rPr lang="en-US" sz="1600" b="1" dirty="0">
                <a:solidFill>
                  <a:srgbClr val="C00000"/>
                </a:solidFill>
              </a:rPr>
              <a:t>$200,000</a:t>
            </a:r>
            <a:r>
              <a:rPr lang="en-US" sz="1600" dirty="0"/>
              <a:t>					</a:t>
            </a:r>
            <a:endParaRPr lang="en-US" sz="1600" dirty="0">
              <a:solidFill>
                <a:srgbClr val="C00000"/>
              </a:solidFill>
            </a:endParaRPr>
          </a:p>
          <a:p>
            <a:r>
              <a:rPr lang="en-US" sz="2600" dirty="0"/>
              <a:t>Equipment</a:t>
            </a:r>
          </a:p>
          <a:p>
            <a:pPr lvl="1"/>
            <a:r>
              <a:rPr lang="en-US" sz="1600" dirty="0"/>
              <a:t>Fire truck                                                                                               	                     </a:t>
            </a:r>
            <a:r>
              <a:rPr lang="en-US" sz="1600" b="1" dirty="0">
                <a:solidFill>
                  <a:srgbClr val="C00000"/>
                </a:solidFill>
              </a:rPr>
              <a:t>$632,000 </a:t>
            </a:r>
            <a:endParaRPr lang="en-US" sz="1600" b="1" dirty="0"/>
          </a:p>
          <a:p>
            <a:pPr lvl="1"/>
            <a:r>
              <a:rPr lang="en-US" sz="1600" dirty="0"/>
              <a:t>Various equipment items and machinery (public works and recreation)           </a:t>
            </a:r>
            <a:r>
              <a:rPr lang="en-US" sz="1600" b="1" dirty="0">
                <a:solidFill>
                  <a:srgbClr val="C00000"/>
                </a:solidFill>
              </a:rPr>
              <a:t>$143,000 </a:t>
            </a:r>
            <a:r>
              <a:rPr lang="en-US" sz="1600" b="1" dirty="0"/>
              <a:t>                 Total</a:t>
            </a:r>
            <a:r>
              <a:rPr lang="en-US" sz="1600" dirty="0"/>
              <a:t>		                  		   </a:t>
            </a:r>
            <a:r>
              <a:rPr lang="en-US" sz="1600" dirty="0">
                <a:solidFill>
                  <a:srgbClr val="C00000"/>
                </a:solidFill>
              </a:rPr>
              <a:t>                                    					 </a:t>
            </a:r>
            <a:r>
              <a:rPr lang="en-US" sz="1600" b="1" dirty="0">
                <a:solidFill>
                  <a:srgbClr val="C00000"/>
                </a:solidFill>
              </a:rPr>
              <a:t>$5 M</a:t>
            </a:r>
            <a:r>
              <a:rPr lang="fr-CA" sz="1600" b="1" dirty="0">
                <a:solidFill>
                  <a:srgbClr val="C00000"/>
                </a:solidFill>
              </a:rPr>
              <a:t>  </a:t>
            </a:r>
            <a:r>
              <a:rPr lang="fr-CA" sz="1600" b="1" dirty="0"/>
              <a:t>			  	                	</a:t>
            </a:r>
            <a:endParaRPr lang="fr-CA" sz="1600" dirty="0">
              <a:solidFill>
                <a:srgbClr val="C0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04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8640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 BLANCA" panose="02000000000000000000" pitchFamily="2" charset="0"/>
              </a:rPr>
              <a:t>Investing in our future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907648" y="908721"/>
            <a:ext cx="8402422" cy="554461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en-US" sz="3000" dirty="0"/>
              <a:t>Projects related to municipal operations - 2019</a:t>
            </a:r>
          </a:p>
          <a:p>
            <a:pPr marL="109728" indent="0">
              <a:buNone/>
            </a:pPr>
            <a:endParaRPr lang="fr-CA" sz="2000" dirty="0"/>
          </a:p>
          <a:p>
            <a:pPr marL="109728" indent="0">
              <a:buNone/>
            </a:pPr>
            <a:endParaRPr lang="fr-CA" sz="200" dirty="0"/>
          </a:p>
          <a:p>
            <a:r>
              <a:rPr lang="fr-CA" sz="2600" dirty="0"/>
              <a:t>Routes </a:t>
            </a:r>
          </a:p>
          <a:p>
            <a:pPr lvl="1"/>
            <a:r>
              <a:rPr lang="fr-CA" sz="1600" dirty="0"/>
              <a:t>Gallagher Street, </a:t>
            </a:r>
            <a:r>
              <a:rPr lang="fr-CA" sz="1600" dirty="0" err="1"/>
              <a:t>complete</a:t>
            </a:r>
            <a:r>
              <a:rPr lang="fr-CA" sz="1600" dirty="0"/>
              <a:t> reconstruction					   		    </a:t>
            </a:r>
            <a:r>
              <a:rPr lang="fr-CA" sz="1600" b="1" dirty="0">
                <a:solidFill>
                  <a:srgbClr val="C00000"/>
                </a:solidFill>
              </a:rPr>
              <a:t>$3.9 M</a:t>
            </a:r>
          </a:p>
          <a:p>
            <a:pPr lvl="1"/>
            <a:r>
              <a:rPr lang="fr-CA" sz="1600" dirty="0"/>
              <a:t>Ohio Road, trail and </a:t>
            </a:r>
            <a:r>
              <a:rPr lang="fr-CA" sz="1600" dirty="0" err="1"/>
              <a:t>sewers</a:t>
            </a:r>
            <a:r>
              <a:rPr lang="fr-CA" sz="1600" dirty="0"/>
              <a:t> (Champlain Street to future </a:t>
            </a:r>
            <a:r>
              <a:rPr lang="fr-CA" sz="1600" dirty="0" err="1"/>
              <a:t>Breaux</a:t>
            </a:r>
            <a:r>
              <a:rPr lang="fr-CA" sz="1600" dirty="0"/>
              <a:t> Bridge Street) </a:t>
            </a:r>
            <a:r>
              <a:rPr lang="fr-CA" sz="1600" b="1" dirty="0">
                <a:solidFill>
                  <a:srgbClr val="C00000"/>
                </a:solidFill>
              </a:rPr>
              <a:t>$400,000</a:t>
            </a:r>
          </a:p>
          <a:p>
            <a:pPr lvl="1"/>
            <a:r>
              <a:rPr lang="fr-CA" sz="1600" dirty="0"/>
              <a:t>Ohio Road, extension of water pipes and </a:t>
            </a:r>
            <a:r>
              <a:rPr lang="fr-CA" sz="1600" dirty="0" err="1"/>
              <a:t>sanitary</a:t>
            </a:r>
            <a:r>
              <a:rPr lang="fr-CA" sz="1600" dirty="0"/>
              <a:t> </a:t>
            </a:r>
            <a:r>
              <a:rPr lang="fr-CA" sz="1600" dirty="0" err="1"/>
              <a:t>sewers</a:t>
            </a:r>
            <a:r>
              <a:rPr lang="fr-CA" sz="1600" dirty="0"/>
              <a:t>   </a:t>
            </a:r>
            <a:r>
              <a:rPr lang="fr-CA" sz="1600" dirty="0">
                <a:solidFill>
                  <a:srgbClr val="C00000"/>
                </a:solidFill>
              </a:rPr>
              <a:t>			              </a:t>
            </a:r>
            <a:r>
              <a:rPr lang="fr-CA" sz="1600" b="1" dirty="0">
                <a:solidFill>
                  <a:srgbClr val="C00000"/>
                </a:solidFill>
              </a:rPr>
              <a:t>$634,000 </a:t>
            </a:r>
            <a:r>
              <a:rPr lang="fr-CA" sz="1600" dirty="0"/>
              <a:t>					</a:t>
            </a:r>
            <a:endParaRPr lang="fr-CA" sz="1600" dirty="0">
              <a:solidFill>
                <a:srgbClr val="C00000"/>
              </a:solidFill>
            </a:endParaRPr>
          </a:p>
          <a:p>
            <a:r>
              <a:rPr lang="fr-CA" sz="2600" dirty="0"/>
              <a:t>Equipment</a:t>
            </a:r>
          </a:p>
          <a:p>
            <a:pPr lvl="1"/>
            <a:r>
              <a:rPr lang="fr-CA" sz="1600" dirty="0" err="1"/>
              <a:t>Various</a:t>
            </a:r>
            <a:r>
              <a:rPr lang="fr-CA" sz="1600" dirty="0"/>
              <a:t> </a:t>
            </a:r>
            <a:r>
              <a:rPr lang="fr-CA" sz="1600" dirty="0" err="1"/>
              <a:t>equipment</a:t>
            </a:r>
            <a:r>
              <a:rPr lang="fr-CA" sz="1600" dirty="0"/>
              <a:t> items and </a:t>
            </a:r>
            <a:r>
              <a:rPr lang="fr-CA" sz="1600" dirty="0" err="1"/>
              <a:t>machinery</a:t>
            </a:r>
            <a:r>
              <a:rPr lang="fr-CA" sz="1600" dirty="0"/>
              <a:t>                                                              	    </a:t>
            </a:r>
            <a:r>
              <a:rPr lang="fr-CA" sz="1600" b="1" dirty="0">
                <a:solidFill>
                  <a:srgbClr val="C00000"/>
                </a:solidFill>
              </a:rPr>
              <a:t>$125,000</a:t>
            </a:r>
            <a:r>
              <a:rPr lang="fr-CA" sz="1600" b="1" dirty="0"/>
              <a:t>			  	                	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fr-CA" sz="2600" dirty="0"/>
              <a:t>Water </a:t>
            </a:r>
          </a:p>
          <a:p>
            <a:pPr lvl="1"/>
            <a:r>
              <a:rPr lang="fr-CA" sz="1600" dirty="0" err="1"/>
              <a:t>Repair</a:t>
            </a:r>
            <a:r>
              <a:rPr lang="fr-CA" sz="1600" dirty="0"/>
              <a:t> </a:t>
            </a:r>
            <a:r>
              <a:rPr lang="fr-CA" sz="1600" dirty="0" err="1"/>
              <a:t>work</a:t>
            </a:r>
            <a:r>
              <a:rPr lang="fr-CA" sz="1600" dirty="0"/>
              <a:t> on water </a:t>
            </a:r>
            <a:r>
              <a:rPr lang="fr-CA" sz="1600" dirty="0" err="1"/>
              <a:t>tower</a:t>
            </a:r>
            <a:r>
              <a:rPr lang="fr-CA" sz="1600" dirty="0"/>
              <a:t> on </a:t>
            </a:r>
            <a:r>
              <a:rPr lang="fr-CA" sz="1600" dirty="0" err="1"/>
              <a:t>Breaux</a:t>
            </a:r>
            <a:r>
              <a:rPr lang="fr-CA" sz="1600" dirty="0"/>
              <a:t> Bridge Street	   				    </a:t>
            </a:r>
            <a:r>
              <a:rPr lang="fr-CA" sz="1600" b="1" dirty="0">
                <a:solidFill>
                  <a:srgbClr val="C00000"/>
                </a:solidFill>
              </a:rPr>
              <a:t>$920,000</a:t>
            </a:r>
          </a:p>
          <a:p>
            <a:pPr marL="393192" lvl="1" indent="0">
              <a:buNone/>
            </a:pPr>
            <a:endParaRPr lang="fr-CA" sz="1600" b="1" dirty="0"/>
          </a:p>
          <a:p>
            <a:pPr marL="393192" lvl="1" indent="0">
              <a:buNone/>
            </a:pPr>
            <a:r>
              <a:rPr lang="fr-CA" sz="1600" b="1" dirty="0"/>
              <a:t>Total</a:t>
            </a:r>
            <a:r>
              <a:rPr lang="fr-CA" sz="1600" dirty="0"/>
              <a:t>		                  		   </a:t>
            </a:r>
            <a:r>
              <a:rPr lang="fr-CA" sz="1600" dirty="0">
                <a:solidFill>
                  <a:srgbClr val="C00000"/>
                </a:solidFill>
              </a:rPr>
              <a:t>                                    						     </a:t>
            </a:r>
            <a:r>
              <a:rPr lang="fr-CA" sz="1600" b="1" dirty="0">
                <a:solidFill>
                  <a:srgbClr val="C00000"/>
                </a:solidFill>
              </a:rPr>
              <a:t>$6 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AD3BB1-6C9E-4DBE-8461-4B5B60E50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21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8F304C-B5F3-428C-8865-C603AB47D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59" y="1746418"/>
            <a:ext cx="1768179" cy="106090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15280"/>
            <a:ext cx="8229600" cy="1080120"/>
          </a:xfrm>
        </p:spPr>
        <p:txBody>
          <a:bodyPr>
            <a:normAutofit/>
          </a:bodyPr>
          <a:lstStyle/>
          <a:p>
            <a:r>
              <a:rPr lang="en-US" dirty="0"/>
              <a:t>Projects and objectives in 2019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916448" y="1196752"/>
            <a:ext cx="8517632" cy="46085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2600" dirty="0">
              <a:solidFill>
                <a:schemeClr val="accent2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866775" y="1295400"/>
            <a:ext cx="10744200" cy="4941912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fr-CA" sz="3000" dirty="0">
                <a:solidFill>
                  <a:srgbClr val="FF0000"/>
                </a:solidFill>
              </a:rPr>
              <a:t>  </a:t>
            </a:r>
            <a:endParaRPr lang="fr-CA" sz="3000" dirty="0"/>
          </a:p>
          <a:p>
            <a:endParaRPr lang="fr-CA" sz="2600" dirty="0"/>
          </a:p>
          <a:p>
            <a:r>
              <a:rPr lang="en-US" sz="2500" b="1" i="1" dirty="0" err="1"/>
              <a:t>Congrès</a:t>
            </a:r>
            <a:r>
              <a:rPr lang="en-US" sz="2500" b="1" i="1" dirty="0"/>
              <a:t> </a:t>
            </a:r>
            <a:r>
              <a:rPr lang="en-US" sz="2500" b="1" i="1" dirty="0" err="1"/>
              <a:t>mondial</a:t>
            </a:r>
            <a:r>
              <a:rPr lang="en-US" sz="2500" b="1" i="1" dirty="0"/>
              <a:t> </a:t>
            </a:r>
            <a:r>
              <a:rPr lang="en-US" sz="2500" b="1" i="1" dirty="0" err="1"/>
              <a:t>acadien</a:t>
            </a:r>
            <a:r>
              <a:rPr lang="en-US" sz="2500" b="1" i="1" dirty="0"/>
              <a:t> </a:t>
            </a:r>
            <a:r>
              <a:rPr lang="en-US" sz="2500" b="1" dirty="0"/>
              <a:t>from August 10-24, 2019  </a:t>
            </a:r>
          </a:p>
          <a:p>
            <a:pPr lvl="1"/>
            <a:r>
              <a:rPr lang="en-US" sz="2500" dirty="0"/>
              <a:t>Family hubs from August 10-20 </a:t>
            </a:r>
          </a:p>
          <a:p>
            <a:pPr marL="393192" lvl="1" indent="0">
              <a:buNone/>
            </a:pPr>
            <a:r>
              <a:rPr lang="en-US" sz="2500" dirty="0"/>
              <a:t>	    (seven families: Boudreau, Duguay, Forest, LeBlanc, Mallet, Richard, Robichaud)</a:t>
            </a:r>
          </a:p>
          <a:p>
            <a:pPr lvl="1"/>
            <a:r>
              <a:rPr lang="en-US" sz="2500" dirty="0"/>
              <a:t>Closing Ceremony (August 24) </a:t>
            </a:r>
          </a:p>
          <a:p>
            <a:pPr marL="109728" indent="0">
              <a:buNone/>
            </a:pPr>
            <a:r>
              <a:rPr lang="en-US" sz="2500" dirty="0"/>
              <a:t>						</a:t>
            </a:r>
            <a:endParaRPr lang="en-US" sz="2500" dirty="0">
              <a:solidFill>
                <a:srgbClr val="C00000"/>
              </a:solidFill>
            </a:endParaRPr>
          </a:p>
          <a:p>
            <a:r>
              <a:rPr lang="en-US" sz="2500" b="1" dirty="0"/>
              <a:t>Regional Green Strategy; </a:t>
            </a:r>
            <a:r>
              <a:rPr lang="en-US" sz="2500" b="1" dirty="0" err="1"/>
              <a:t>Ecovision</a:t>
            </a:r>
            <a:r>
              <a:rPr lang="en-US" sz="2500" b="1" dirty="0"/>
              <a:t> 2025 </a:t>
            </a:r>
          </a:p>
          <a:p>
            <a:pPr lvl="1"/>
            <a:r>
              <a:rPr lang="en-US" sz="2500" dirty="0"/>
              <a:t>Partnership between three municipalities (Shediac, </a:t>
            </a:r>
            <a:r>
              <a:rPr lang="en-US" sz="2500" dirty="0" err="1"/>
              <a:t>Beaubassin-est</a:t>
            </a:r>
            <a:r>
              <a:rPr lang="en-US" sz="2500" dirty="0"/>
              <a:t> and Cap-Pelé)</a:t>
            </a:r>
          </a:p>
          <a:p>
            <a:pPr lvl="1"/>
            <a:r>
              <a:rPr lang="en-US" sz="2500" dirty="0"/>
              <a:t>Launch of </a:t>
            </a:r>
            <a:r>
              <a:rPr lang="en-US" sz="2500" dirty="0" err="1"/>
              <a:t>Ecovision</a:t>
            </a:r>
            <a:r>
              <a:rPr lang="en-US" sz="2500" dirty="0"/>
              <a:t> 2025 in 2018</a:t>
            </a:r>
          </a:p>
          <a:p>
            <a:pPr marL="109728" indent="0">
              <a:buNone/>
            </a:pPr>
            <a:endParaRPr lang="en-US" sz="2500" dirty="0"/>
          </a:p>
          <a:p>
            <a:r>
              <a:rPr lang="en-US" sz="2500" b="1" dirty="0"/>
              <a:t>Tourism Strategy:</a:t>
            </a:r>
            <a:r>
              <a:rPr lang="en-US" sz="2500" dirty="0"/>
              <a:t> </a:t>
            </a:r>
            <a:r>
              <a:rPr lang="en-US" sz="2500" b="1" dirty="0"/>
              <a:t>Experience Shediac</a:t>
            </a:r>
          </a:p>
          <a:p>
            <a:pPr lvl="1"/>
            <a:r>
              <a:rPr lang="en-US" sz="2500" dirty="0"/>
              <a:t>Survey conducted among business people members of the Chamber of Commerce </a:t>
            </a:r>
          </a:p>
          <a:p>
            <a:pPr lvl="1"/>
            <a:r>
              <a:rPr lang="en-US" sz="2500" dirty="0"/>
              <a:t>Investment in 2018 ($50,000, i.e. $25,000 from the Town and $25,000 from the Province)</a:t>
            </a:r>
          </a:p>
          <a:p>
            <a:pPr lvl="1"/>
            <a:r>
              <a:rPr lang="en-US" sz="2500" dirty="0"/>
              <a:t>Investment in 2019 ($50,000 from the Town and awaiting word from the Province on </a:t>
            </a:r>
          </a:p>
          <a:p>
            <a:pPr marL="393192" lvl="1" indent="0">
              <a:buNone/>
            </a:pPr>
            <a:r>
              <a:rPr lang="en-US" sz="2500" dirty="0"/>
              <a:t>	    an additional $50,000)</a:t>
            </a:r>
          </a:p>
          <a:p>
            <a:pPr lvl="1"/>
            <a:r>
              <a:rPr lang="en-US" sz="2500" dirty="0"/>
              <a:t>Application for funding with ACOA ($500,000) for 2019 and 2020</a:t>
            </a:r>
          </a:p>
          <a:p>
            <a:endParaRPr lang="en-US" sz="2600" dirty="0"/>
          </a:p>
          <a:p>
            <a:r>
              <a:rPr lang="en-US" sz="2600" b="1" dirty="0"/>
              <a:t>Climate Change Adaptation Plan, Asset Management Plan </a:t>
            </a:r>
          </a:p>
          <a:p>
            <a:r>
              <a:rPr lang="en-US" sz="2600" b="1" dirty="0"/>
              <a:t>Memorandum of understanding with Charlottetown</a:t>
            </a:r>
          </a:p>
          <a:p>
            <a:r>
              <a:rPr lang="en-US" sz="2600" b="1" dirty="0"/>
              <a:t>Memorandum of understanding with Pointe-du-</a:t>
            </a:r>
            <a:r>
              <a:rPr lang="en-US" sz="2600" b="1" dirty="0" err="1"/>
              <a:t>Chêne</a:t>
            </a:r>
            <a:r>
              <a:rPr lang="en-US" sz="2600" b="1" dirty="0"/>
              <a:t> Port Authority</a:t>
            </a:r>
          </a:p>
          <a:p>
            <a:pPr marL="393192" lvl="1" indent="0">
              <a:buNone/>
            </a:pPr>
            <a:r>
              <a:rPr lang="fr-CA" sz="1600" dirty="0"/>
              <a:t>			</a:t>
            </a:r>
            <a:endParaRPr lang="fr-CA" sz="1600" dirty="0">
              <a:solidFill>
                <a:schemeClr val="accent2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28CD7E-84D3-43CE-B874-E398B313C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32" y="2947879"/>
            <a:ext cx="2228348" cy="962241"/>
          </a:xfrm>
          <a:prstGeom prst="rect">
            <a:avLst/>
          </a:prstGeom>
        </p:spPr>
      </p:pic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3EA3230D-4381-480F-B25F-7DEE70054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52" y="4127201"/>
            <a:ext cx="2808798" cy="6118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3B842C-9CE3-4E84-921F-E5021ECF0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53" y="4885466"/>
            <a:ext cx="1839596" cy="9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87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8733" y="116632"/>
            <a:ext cx="8793061" cy="1080120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Projects and objectives in 2019 (Cont’d)</a:t>
            </a:r>
            <a:endParaRPr lang="fr-CA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916448" y="1196752"/>
            <a:ext cx="8517632" cy="46085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2600" dirty="0">
              <a:solidFill>
                <a:schemeClr val="accent2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950368" y="1196752"/>
            <a:ext cx="9802608" cy="50405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fr-CA" sz="3000" dirty="0">
                <a:solidFill>
                  <a:srgbClr val="FF0000"/>
                </a:solidFill>
              </a:rPr>
              <a:t>  </a:t>
            </a:r>
            <a:endParaRPr lang="fr-CA" sz="3000" dirty="0"/>
          </a:p>
          <a:p>
            <a:r>
              <a:rPr lang="en-US" sz="2600" dirty="0"/>
              <a:t>New marketing video (Exclusive) </a:t>
            </a:r>
            <a:endParaRPr lang="en-US" sz="2000" dirty="0"/>
          </a:p>
          <a:p>
            <a:pPr marL="109728" indent="0">
              <a:buNone/>
            </a:pPr>
            <a:endParaRPr lang="fr-CA" sz="2600" dirty="0"/>
          </a:p>
          <a:p>
            <a:pPr marL="393192" lvl="1" indent="0">
              <a:buNone/>
            </a:pPr>
            <a:r>
              <a:rPr lang="fr-CA" sz="1600" dirty="0"/>
              <a:t>				</a:t>
            </a:r>
            <a:endParaRPr lang="fr-CA" sz="1600" dirty="0">
              <a:solidFill>
                <a:schemeClr val="accent2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B15552-697C-41F2-80CF-EF94B3DEB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F708E4-187F-4837-BE10-3CB92E6E4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54" y="2276872"/>
            <a:ext cx="4253219" cy="318991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2937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1B101-59CB-480D-AE98-29189896F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8E3FD-780A-4295-A4C4-C5C2A8210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ieme video (Mars 2019)">
            <a:hlinkClick r:id="" action="ppaction://media"/>
            <a:extLst>
              <a:ext uri="{FF2B5EF4-FFF2-40B4-BE49-F238E27FC236}">
                <a16:creationId xmlns:a16="http://schemas.microsoft.com/office/drawing/2014/main" id="{D4D28C0F-5B60-4801-BE58-7E068E547A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4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916448" y="1196752"/>
            <a:ext cx="8517632" cy="46085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2600" dirty="0">
              <a:solidFill>
                <a:schemeClr val="accent2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950368" y="1196752"/>
            <a:ext cx="8483712" cy="50405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fr-CA" sz="3000" dirty="0">
                <a:solidFill>
                  <a:srgbClr val="FF0000"/>
                </a:solidFill>
              </a:rPr>
              <a:t>  </a:t>
            </a:r>
            <a:endParaRPr lang="fr-CA" sz="3000" dirty="0"/>
          </a:p>
          <a:p>
            <a:endParaRPr lang="fr-CA" sz="2600" dirty="0"/>
          </a:p>
          <a:p>
            <a:pPr algn="ctr"/>
            <a:r>
              <a:rPr lang="en-US" sz="2600" dirty="0"/>
              <a:t>Tourism Marketing Strategy: Experience Shediac   </a:t>
            </a:r>
            <a:r>
              <a:rPr lang="en-US" sz="2000" dirty="0">
                <a:hlinkClick r:id="rId2"/>
              </a:rPr>
              <a:t>https://www.experienceshediac.ca/</a:t>
            </a:r>
            <a:endParaRPr lang="en-US" sz="2000" dirty="0"/>
          </a:p>
          <a:p>
            <a:pPr marL="109728" indent="0">
              <a:buNone/>
            </a:pPr>
            <a:endParaRPr lang="fr-CA" sz="2600" dirty="0"/>
          </a:p>
          <a:p>
            <a:pPr marL="393192" lvl="1" indent="0">
              <a:buNone/>
            </a:pPr>
            <a:r>
              <a:rPr lang="fr-CA" sz="1600" dirty="0"/>
              <a:t>				</a:t>
            </a:r>
            <a:endParaRPr lang="fr-CA" sz="1600" dirty="0">
              <a:solidFill>
                <a:schemeClr val="accent2"/>
              </a:solidFill>
            </a:endParaRPr>
          </a:p>
          <a:p>
            <a:pPr marL="393192" lvl="1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B15552-697C-41F2-80CF-EF94B3DEB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1D22A7C7-F448-4517-B4CC-5D6F85F94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02" y="3336368"/>
            <a:ext cx="6528884" cy="1422244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205E213C-CCDC-4190-8B17-F50793CB8AC2}"/>
              </a:ext>
            </a:extLst>
          </p:cNvPr>
          <p:cNvSpPr txBox="1">
            <a:spLocks/>
          </p:cNvSpPr>
          <p:nvPr/>
        </p:nvSpPr>
        <p:spPr>
          <a:xfrm>
            <a:off x="1640747" y="308534"/>
            <a:ext cx="8910506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Projects and objectives in 2019 (Cont’d)</a:t>
            </a:r>
          </a:p>
        </p:txBody>
      </p:sp>
    </p:spTree>
    <p:extLst>
      <p:ext uri="{BB962C8B-B14F-4D97-AF65-F5344CB8AC3E}">
        <p14:creationId xmlns:p14="http://schemas.microsoft.com/office/powerpoint/2010/main" val="837707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4146" y="425640"/>
            <a:ext cx="8229600" cy="1210146"/>
          </a:xfrm>
        </p:spPr>
        <p:txBody>
          <a:bodyPr>
            <a:noAutofit/>
          </a:bodyPr>
          <a:lstStyle/>
          <a:p>
            <a:r>
              <a:rPr lang="fr-CA" sz="4400" dirty="0">
                <a:solidFill>
                  <a:schemeClr val="accent2"/>
                </a:solidFill>
                <a:latin typeface="AR BLANCA" panose="02000000000000000000" pitchFamily="2" charset="0"/>
              </a:rPr>
              <a:t>Conclusion</a:t>
            </a:r>
            <a:br>
              <a:rPr lang="fr-CA" sz="4400" dirty="0"/>
            </a:br>
            <a:r>
              <a:rPr lang="fr-CA" sz="4400" dirty="0"/>
              <a:t>Shediac: Open for business</a:t>
            </a:r>
            <a:endParaRPr lang="en-US" sz="4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44146" y="2016813"/>
            <a:ext cx="8424936" cy="37444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Carry forward Council’s vision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Work with our partners (Chamber of Commerce, Downtown Corporation, organizations, etc.) to </a:t>
            </a:r>
            <a:r>
              <a:rPr lang="en-US" u="sng" dirty="0">
                <a:solidFill>
                  <a:schemeClr val="tx1"/>
                </a:solidFill>
              </a:rPr>
              <a:t>achieve our mission: team work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u="sng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Provide a unique experience to our citizens and visitors: </a:t>
            </a:r>
            <a:r>
              <a:rPr lang="en-US" b="1" dirty="0">
                <a:solidFill>
                  <a:schemeClr val="tx1"/>
                </a:solidFill>
              </a:rPr>
              <a:t>Shediac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456A7-A1FA-47F9-81DD-FF0196E8A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58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83532" y="2962274"/>
            <a:ext cx="8424936" cy="30590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8000" dirty="0">
                <a:solidFill>
                  <a:schemeClr val="tx1"/>
                </a:solidFill>
              </a:rPr>
              <a:t>Questions ?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456A7-A1FA-47F9-81DD-FF0196E8A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40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6C124-2549-4262-937E-974CB6EB4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44" y="559875"/>
            <a:ext cx="5161416" cy="5161416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D96BC59-8414-4269-BE66-679D821E130C}"/>
              </a:ext>
            </a:extLst>
          </p:cNvPr>
          <p:cNvSpPr txBox="1">
            <a:spLocks/>
          </p:cNvSpPr>
          <p:nvPr/>
        </p:nvSpPr>
        <p:spPr>
          <a:xfrm>
            <a:off x="1219061" y="3429000"/>
            <a:ext cx="3970784" cy="19302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600" b="1" dirty="0">
                <a:solidFill>
                  <a:schemeClr val="tx1"/>
                </a:solidFill>
              </a:rPr>
              <a:t>Roger Caissie</a:t>
            </a:r>
            <a:br>
              <a:rPr lang="en-CA" sz="3600" b="1" dirty="0">
                <a:solidFill>
                  <a:schemeClr val="tx1"/>
                </a:solidFill>
              </a:rPr>
            </a:br>
            <a:r>
              <a:rPr lang="en-CA" sz="3600" b="1" dirty="0">
                <a:solidFill>
                  <a:schemeClr val="tx1"/>
                </a:solidFill>
              </a:rPr>
              <a:t>Mayor </a:t>
            </a:r>
            <a:br>
              <a:rPr lang="en-CA" sz="3600" b="1" dirty="0">
                <a:solidFill>
                  <a:schemeClr val="tx1"/>
                </a:solidFill>
              </a:rPr>
            </a:br>
            <a:r>
              <a:rPr lang="en-CA" sz="3600" b="1" dirty="0">
                <a:solidFill>
                  <a:schemeClr val="tx1"/>
                </a:solidFill>
              </a:rPr>
              <a:t>Town of Shediac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E5CB42-1180-4153-8132-7A525DF46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81" y="1498774"/>
            <a:ext cx="2855170" cy="142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6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49CD6E-0B4B-4277-9FB1-3EC103CD8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5" y="195915"/>
            <a:ext cx="4357810" cy="38663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2674DF83-CF0C-487F-A316-D4B74BEF1040" descr="image1.jpeg">
            <a:extLst>
              <a:ext uri="{FF2B5EF4-FFF2-40B4-BE49-F238E27FC236}">
                <a16:creationId xmlns:a16="http://schemas.microsoft.com/office/drawing/2014/main" id="{637C6685-4EDC-4B46-8E64-0DF07B8EA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5" t="-1" r="24836" b="12016"/>
          <a:stretch/>
        </p:blipFill>
        <p:spPr bwMode="auto">
          <a:xfrm>
            <a:off x="7168941" y="1080904"/>
            <a:ext cx="3674403" cy="504151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054060-1BEB-43B9-80D7-5A94C2BD8612}"/>
              </a:ext>
            </a:extLst>
          </p:cNvPr>
          <p:cNvSpPr txBox="1"/>
          <p:nvPr/>
        </p:nvSpPr>
        <p:spPr>
          <a:xfrm>
            <a:off x="442777" y="4086780"/>
            <a:ext cx="551561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1" noProof="1"/>
              <a:t>Elected mayor on December 10, 2018.</a:t>
            </a:r>
          </a:p>
          <a:p>
            <a:endParaRPr lang="fr-CA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1" dirty="0" err="1"/>
              <a:t>Member</a:t>
            </a:r>
            <a:r>
              <a:rPr lang="fr-CA" sz="1200" b="1" dirty="0"/>
              <a:t> of Shediac Town Council </a:t>
            </a:r>
            <a:r>
              <a:rPr lang="fr-CA" sz="1200" b="1" dirty="0" err="1"/>
              <a:t>since</a:t>
            </a:r>
            <a:r>
              <a:rPr lang="fr-CA" sz="1200" b="1" dirty="0"/>
              <a:t> 2012.</a:t>
            </a:r>
            <a:endParaRPr lang="en-US" sz="1200" b="1" dirty="0"/>
          </a:p>
          <a:p>
            <a:r>
              <a:rPr lang="fr-CA" sz="1200" b="1" dirty="0"/>
              <a:t> </a:t>
            </a:r>
            <a:endParaRPr lang="en-US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1" dirty="0"/>
              <a:t>Not </a:t>
            </a:r>
            <a:r>
              <a:rPr lang="fr-CA" sz="1200" b="1" dirty="0" err="1"/>
              <a:t>from</a:t>
            </a:r>
            <a:r>
              <a:rPr lang="fr-CA" sz="1200" b="1" dirty="0"/>
              <a:t> Shediac, but </a:t>
            </a:r>
            <a:r>
              <a:rPr lang="fr-CA" sz="1200" b="1" dirty="0" err="1"/>
              <a:t>my</a:t>
            </a:r>
            <a:r>
              <a:rPr lang="fr-CA" sz="1200" b="1" dirty="0"/>
              <a:t> </a:t>
            </a:r>
            <a:r>
              <a:rPr lang="fr-CA" sz="1200" b="1" dirty="0" err="1"/>
              <a:t>family</a:t>
            </a:r>
            <a:r>
              <a:rPr lang="fr-CA" sz="1200" b="1" dirty="0"/>
              <a:t> (Caissie) </a:t>
            </a:r>
            <a:r>
              <a:rPr lang="fr-CA" sz="1200" b="1" dirty="0" err="1"/>
              <a:t>is</a:t>
            </a:r>
            <a:r>
              <a:rPr lang="fr-CA" sz="1200" b="1" dirty="0"/>
              <a:t> </a:t>
            </a:r>
            <a:r>
              <a:rPr lang="fr-CA" sz="1200" b="1" dirty="0" err="1"/>
              <a:t>from</a:t>
            </a:r>
            <a:r>
              <a:rPr lang="fr-CA" sz="1200" b="1" dirty="0"/>
              <a:t> Shediac (Sackville Street).</a:t>
            </a:r>
            <a:endParaRPr lang="en-US" sz="1200" b="1" dirty="0"/>
          </a:p>
          <a:p>
            <a:r>
              <a:rPr lang="fr-CA" sz="1200" b="1" dirty="0"/>
              <a:t> </a:t>
            </a:r>
            <a:endParaRPr lang="en-US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1" dirty="0" err="1"/>
              <a:t>Studied</a:t>
            </a:r>
            <a:r>
              <a:rPr lang="fr-CA" sz="1200" b="1" dirty="0"/>
              <a:t> </a:t>
            </a:r>
            <a:r>
              <a:rPr lang="fr-CA" sz="1200" b="1" dirty="0" err="1"/>
              <a:t>political</a:t>
            </a:r>
            <a:r>
              <a:rPr lang="fr-CA" sz="1200" b="1" dirty="0"/>
              <a:t> science and public administration at the </a:t>
            </a:r>
            <a:r>
              <a:rPr lang="fr-CA" sz="1200" b="1" i="1" dirty="0"/>
              <a:t>Université de Moncton</a:t>
            </a:r>
            <a:r>
              <a:rPr lang="fr-CA" sz="1200" b="1" dirty="0"/>
              <a:t>.</a:t>
            </a:r>
            <a:endParaRPr lang="en-US" sz="1200" b="1" dirty="0"/>
          </a:p>
          <a:p>
            <a:endParaRPr lang="fr-CA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1" dirty="0"/>
              <a:t>Civil servant </a:t>
            </a:r>
            <a:r>
              <a:rPr lang="fr-CA" sz="1200" b="1" dirty="0" err="1"/>
              <a:t>with</a:t>
            </a:r>
            <a:r>
              <a:rPr lang="fr-CA" sz="1200" b="1" dirty="0"/>
              <a:t> the Province of NB.</a:t>
            </a:r>
            <a:endParaRPr lang="en-US" sz="1200" b="1" dirty="0"/>
          </a:p>
          <a:p>
            <a:r>
              <a:rPr lang="en-US" sz="1200" b="1" dirty="0"/>
              <a:t>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1" dirty="0" err="1"/>
              <a:t>Involved</a:t>
            </a:r>
            <a:r>
              <a:rPr lang="fr-CA" sz="1200" b="1" dirty="0"/>
              <a:t> in municipal </a:t>
            </a:r>
            <a:r>
              <a:rPr lang="fr-CA" sz="1200" b="1" dirty="0" err="1"/>
              <a:t>politics</a:t>
            </a:r>
            <a:r>
              <a:rPr lang="fr-CA" sz="1200" b="1" dirty="0"/>
              <a:t> to help </a:t>
            </a:r>
            <a:r>
              <a:rPr lang="fr-CA" sz="1200" b="1" dirty="0" err="1"/>
              <a:t>our</a:t>
            </a:r>
            <a:r>
              <a:rPr lang="fr-CA" sz="1200" b="1" dirty="0"/>
              <a:t> </a:t>
            </a:r>
            <a:r>
              <a:rPr lang="fr-CA" sz="1200" b="1" dirty="0" err="1"/>
              <a:t>community</a:t>
            </a:r>
            <a:r>
              <a:rPr lang="fr-CA" sz="1200" b="1" dirty="0"/>
              <a:t> </a:t>
            </a:r>
            <a:r>
              <a:rPr lang="fr-CA" sz="1200" b="1" dirty="0" err="1"/>
              <a:t>grow</a:t>
            </a:r>
            <a:r>
              <a:rPr lang="fr-CA" sz="1200" b="1" dirty="0"/>
              <a:t>.</a:t>
            </a:r>
            <a:endParaRPr lang="en-US" sz="1200" b="1" dirty="0"/>
          </a:p>
          <a:p>
            <a:endParaRPr lang="fr-CA" noProof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C315A2-D716-4984-A19F-36CA5FE476B9}"/>
              </a:ext>
            </a:extLst>
          </p:cNvPr>
          <p:cNvSpPr txBox="1"/>
          <p:nvPr/>
        </p:nvSpPr>
        <p:spPr>
          <a:xfrm>
            <a:off x="7015116" y="354100"/>
            <a:ext cx="45125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1" dirty="0"/>
              <a:t>Married to Natalie Levesque</a:t>
            </a:r>
            <a:endParaRPr lang="en-US" sz="1200" b="1" dirty="0"/>
          </a:p>
          <a:p>
            <a:endParaRPr lang="fr-CA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1" dirty="0" err="1"/>
              <a:t>Two</a:t>
            </a:r>
            <a:r>
              <a:rPr lang="fr-CA" sz="1200" b="1" dirty="0"/>
              <a:t> </a:t>
            </a:r>
            <a:r>
              <a:rPr lang="fr-CA" sz="1200" b="1" dirty="0" err="1"/>
              <a:t>children</a:t>
            </a:r>
            <a:r>
              <a:rPr lang="fr-CA" sz="1200" b="1" dirty="0"/>
              <a:t>: Frédéric (13 </a:t>
            </a:r>
            <a:r>
              <a:rPr lang="fr-CA" sz="1200" b="1" dirty="0" err="1"/>
              <a:t>years</a:t>
            </a:r>
            <a:r>
              <a:rPr lang="fr-CA" sz="1200" b="1" dirty="0"/>
              <a:t> </a:t>
            </a:r>
            <a:r>
              <a:rPr lang="fr-CA" sz="1200" b="1" dirty="0" err="1"/>
              <a:t>old</a:t>
            </a:r>
            <a:r>
              <a:rPr lang="fr-CA" sz="1200" b="1" dirty="0"/>
              <a:t>) and Catherine (11 </a:t>
            </a:r>
            <a:r>
              <a:rPr lang="fr-CA" sz="1200" b="1" dirty="0" err="1"/>
              <a:t>years</a:t>
            </a:r>
            <a:r>
              <a:rPr lang="fr-CA" sz="1200" b="1" dirty="0"/>
              <a:t> </a:t>
            </a:r>
            <a:r>
              <a:rPr lang="fr-CA" sz="1200" b="1" dirty="0" err="1"/>
              <a:t>old</a:t>
            </a:r>
            <a:r>
              <a:rPr lang="fr-CA" sz="1200" dirty="0"/>
              <a:t>)</a:t>
            </a:r>
            <a:endParaRPr lang="en-US" sz="1200" dirty="0"/>
          </a:p>
          <a:p>
            <a:endParaRPr lang="fr-CA" noProof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D122B-106E-43C0-BCA0-ED5805221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47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003480" y="335838"/>
            <a:ext cx="8800051" cy="765175"/>
          </a:xfrm>
        </p:spPr>
        <p:txBody>
          <a:bodyPr>
            <a:normAutofit/>
          </a:bodyPr>
          <a:lstStyle/>
          <a:p>
            <a:r>
              <a:rPr lang="en-US" dirty="0"/>
              <a:t>Our Team – Your Council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D4803-3C26-4257-B776-CCC7F6FD6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101013"/>
            <a:ext cx="5143500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40706C-6673-4291-988B-0D0F8C02A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5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618051" y="197844"/>
            <a:ext cx="5284465" cy="765175"/>
          </a:xfrm>
        </p:spPr>
        <p:txBody>
          <a:bodyPr>
            <a:normAutofit fontScale="90000"/>
          </a:bodyPr>
          <a:lstStyle/>
          <a:p>
            <a:r>
              <a:rPr lang="en-CA" dirty="0"/>
              <a:t>Mayor and Councillors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40706C-6673-4291-988B-0D0F8C02A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720054-154C-475E-960B-4DF6CA428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84" y="2328525"/>
            <a:ext cx="1941937" cy="1941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C1EA2-EC42-4145-B171-C4645ECE8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506" y="3411428"/>
            <a:ext cx="1951043" cy="1951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8B679E-FB67-4233-B055-5CD8A9D5C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028" y="3429000"/>
            <a:ext cx="1939329" cy="1939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FF8A9E-20A5-4611-AB3D-8A887132B9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65" y="1220813"/>
            <a:ext cx="1951043" cy="1951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BC8ED-362E-48A5-849A-82537F3DA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62" y="1236518"/>
            <a:ext cx="1951043" cy="1951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1F89F1-7569-4627-98D7-09FCF350E7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090" y="3429001"/>
            <a:ext cx="1951043" cy="19510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5F42FF-6EF6-4F9A-A648-AA71359F04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477" y="3429000"/>
            <a:ext cx="1951044" cy="19510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D65A91-5276-4DBF-A79A-42766BFEE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72" y="1236518"/>
            <a:ext cx="1951044" cy="19510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AEA315-009A-43AA-99E1-23A3A6736F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738" y="1236518"/>
            <a:ext cx="1956902" cy="19569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D9A4A0-A831-484E-9868-BB9C6A0AD81C}"/>
              </a:ext>
            </a:extLst>
          </p:cNvPr>
          <p:cNvSpPr txBox="1"/>
          <p:nvPr/>
        </p:nvSpPr>
        <p:spPr>
          <a:xfrm>
            <a:off x="1314523" y="4244775"/>
            <a:ext cx="1146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Roger Caissie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01F9C4-C539-40C5-9732-D1EED6F5ECE7}"/>
              </a:ext>
            </a:extLst>
          </p:cNvPr>
          <p:cNvSpPr txBox="1"/>
          <p:nvPr/>
        </p:nvSpPr>
        <p:spPr>
          <a:xfrm>
            <a:off x="9371860" y="5327103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Jean-Claude Bertin</a:t>
            </a:r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0462CF-ADF8-4B20-A50F-E8C2F3A23237}"/>
              </a:ext>
            </a:extLst>
          </p:cNvPr>
          <p:cNvSpPr txBox="1"/>
          <p:nvPr/>
        </p:nvSpPr>
        <p:spPr>
          <a:xfrm>
            <a:off x="2997799" y="3125648"/>
            <a:ext cx="2087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Patricia Bourque-</a:t>
            </a:r>
            <a:r>
              <a:rPr lang="fr-CA" sz="1400" dirty="0" err="1"/>
              <a:t>Chevarie</a:t>
            </a:r>
            <a:endParaRPr lang="en-US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975975-F96A-481C-8E6B-E60A3467A007}"/>
              </a:ext>
            </a:extLst>
          </p:cNvPr>
          <p:cNvSpPr txBox="1"/>
          <p:nvPr/>
        </p:nvSpPr>
        <p:spPr>
          <a:xfrm>
            <a:off x="7398706" y="3125815"/>
            <a:ext cx="150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Raymond Cormier</a:t>
            </a:r>
            <a:endParaRPr lang="en-US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BF32EA-826C-4513-AE08-7782E3618AF9}"/>
              </a:ext>
            </a:extLst>
          </p:cNvPr>
          <p:cNvSpPr txBox="1"/>
          <p:nvPr/>
        </p:nvSpPr>
        <p:spPr>
          <a:xfrm>
            <a:off x="9471831" y="3145606"/>
            <a:ext cx="1470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Germaine Gallant</a:t>
            </a:r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BA8C33-E72E-42FF-833B-B757B3FB5DEB}"/>
              </a:ext>
            </a:extLst>
          </p:cNvPr>
          <p:cNvSpPr txBox="1"/>
          <p:nvPr/>
        </p:nvSpPr>
        <p:spPr>
          <a:xfrm>
            <a:off x="3508728" y="532836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Gilles </a:t>
            </a:r>
            <a:r>
              <a:rPr lang="fr-CA" sz="1400" dirty="0" err="1"/>
              <a:t>Brine</a:t>
            </a:r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B8AA7B-1E09-407C-A211-97FB1965D0A7}"/>
              </a:ext>
            </a:extLst>
          </p:cNvPr>
          <p:cNvSpPr txBox="1"/>
          <p:nvPr/>
        </p:nvSpPr>
        <p:spPr>
          <a:xfrm>
            <a:off x="5448057" y="5354644"/>
            <a:ext cx="1249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Paul Boudreau</a:t>
            </a:r>
            <a:endParaRPr 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31466D-6DDB-4254-9EBE-05CF462B18A5}"/>
              </a:ext>
            </a:extLst>
          </p:cNvPr>
          <p:cNvSpPr txBox="1"/>
          <p:nvPr/>
        </p:nvSpPr>
        <p:spPr>
          <a:xfrm>
            <a:off x="7151234" y="5345766"/>
            <a:ext cx="2040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Sylvie Collette-Boudreau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E47339-0759-44CD-A71C-0656B1C71D41}"/>
              </a:ext>
            </a:extLst>
          </p:cNvPr>
          <p:cNvSpPr txBox="1"/>
          <p:nvPr/>
        </p:nvSpPr>
        <p:spPr>
          <a:xfrm>
            <a:off x="5492954" y="3170856"/>
            <a:ext cx="11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Laura Gallant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204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BE0B93-F254-45A9-9FE4-471910A98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71" y="5369767"/>
            <a:ext cx="1632858" cy="816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28110F-C943-485C-8A5F-6E1BF409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8" y="-80594"/>
            <a:ext cx="5866082" cy="410062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244367" y="304527"/>
            <a:ext cx="9144000" cy="9366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Shediac: A growing town…</a:t>
            </a:r>
            <a:br>
              <a:rPr lang="en-US" dirty="0"/>
            </a:br>
            <a:r>
              <a:rPr lang="en-US" dirty="0"/>
              <a:t>Its history and its future.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3899774"/>
            <a:ext cx="6191250" cy="4024313"/>
          </a:xfrm>
        </p:spPr>
        <p:txBody>
          <a:bodyPr/>
          <a:lstStyle/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22 % population increase between 2006 and 2016 (10 years), i.e. from 5,497 to 6,664.</a:t>
            </a: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C00000"/>
              </a:solidFill>
            </a:endParaRP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Tax base growth of 5.28 % per year on average over the past 10 years.</a:t>
            </a:r>
          </a:p>
          <a:p>
            <a:endParaRPr lang="fr-CA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010B6E-39F2-40BC-922A-237527CFC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09" y="1654265"/>
            <a:ext cx="5575182" cy="371550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56704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35A53C-EEF9-454F-8181-BE28791B3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877" y="3105151"/>
            <a:ext cx="4621570" cy="30810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524000" y="310301"/>
            <a:ext cx="9144000" cy="9366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Shediac: Organizations that contribute to sustained growth.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8791" y="1246926"/>
            <a:ext cx="9534526" cy="6542938"/>
          </a:xfrm>
        </p:spPr>
        <p:txBody>
          <a:bodyPr/>
          <a:lstStyle/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John Lyons Foundation ($2.2 M invested in the community over 10 years);</a:t>
            </a: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C00000"/>
              </a:solidFill>
            </a:endParaRP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 err="1">
                <a:solidFill>
                  <a:srgbClr val="C00000"/>
                </a:solidFill>
              </a:rPr>
              <a:t>Vestiaire</a:t>
            </a:r>
            <a:r>
              <a:rPr lang="en-US" b="1" dirty="0">
                <a:solidFill>
                  <a:srgbClr val="C00000"/>
                </a:solidFill>
              </a:rPr>
              <a:t> St-Joseph (34 years serving the less fortunate, provides food to 350 families monthly (including 106 families in Shediac);</a:t>
            </a:r>
          </a:p>
          <a:p>
            <a:pPr marL="304560" indent="0">
              <a:spcBef>
                <a:spcPts val="600"/>
              </a:spcBef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Maurice Léger Foundation (Kickball Tournament). More than $570,000 raised over the past 10 years.</a:t>
            </a:r>
          </a:p>
          <a:p>
            <a:pPr marL="304560" indent="0">
              <a:spcBef>
                <a:spcPts val="600"/>
              </a:spcBef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Lobster Festival (70</a:t>
            </a:r>
            <a:r>
              <a:rPr lang="en-US" b="1" baseline="30000" dirty="0">
                <a:solidFill>
                  <a:srgbClr val="C00000"/>
                </a:solidFill>
              </a:rPr>
              <a:t>th</a:t>
            </a:r>
            <a:r>
              <a:rPr lang="en-US" b="1" dirty="0">
                <a:solidFill>
                  <a:srgbClr val="C00000"/>
                </a:solidFill>
              </a:rPr>
              <a:t> edition in 2019). Budget of $173,000 in 2013 </a:t>
            </a:r>
          </a:p>
          <a:p>
            <a:pPr marL="30456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C00000"/>
                </a:solidFill>
              </a:rPr>
              <a:t>      to close to $500,000 in 2018.</a:t>
            </a:r>
          </a:p>
          <a:p>
            <a:pPr marL="304560" indent="0">
              <a:spcBef>
                <a:spcPts val="600"/>
              </a:spcBef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Rotary Club, Knights of Columbus,</a:t>
            </a:r>
          </a:p>
          <a:p>
            <a:pPr marL="30456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C00000"/>
                </a:solidFill>
              </a:rPr>
              <a:t>      Royal Canadian Legion, etc.</a:t>
            </a: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fr-CA" b="1" dirty="0">
              <a:solidFill>
                <a:srgbClr val="C00000"/>
              </a:solidFill>
            </a:endParaRPr>
          </a:p>
          <a:p>
            <a:endParaRPr lang="fr-CA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E0B93-F254-45A9-9FE4-471910A98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71" y="5369767"/>
            <a:ext cx="1632858" cy="81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39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403262"/>
            <a:ext cx="9144000" cy="936104"/>
          </a:xfrm>
        </p:spPr>
        <p:txBody>
          <a:bodyPr>
            <a:normAutofit/>
          </a:bodyPr>
          <a:lstStyle/>
          <a:p>
            <a:r>
              <a:rPr lang="fr-CA" dirty="0"/>
              <a:t>Shediac: 2018 and 2019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1845734"/>
            <a:ext cx="8084820" cy="4023360"/>
          </a:xfrm>
        </p:spPr>
        <p:txBody>
          <a:bodyPr/>
          <a:lstStyle/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Tax base increase of </a:t>
            </a:r>
            <a:r>
              <a:rPr lang="en-US" b="1" dirty="0">
                <a:solidFill>
                  <a:srgbClr val="C00000"/>
                </a:solidFill>
              </a:rPr>
              <a:t>4.16 % </a:t>
            </a:r>
            <a:r>
              <a:rPr lang="en-US" dirty="0"/>
              <a:t>in 2019</a:t>
            </a: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Tax rate of </a:t>
            </a:r>
            <a:r>
              <a:rPr lang="en-US" b="1" dirty="0">
                <a:solidFill>
                  <a:srgbClr val="C00000"/>
                </a:solidFill>
              </a:rPr>
              <a:t>$1.4984 </a:t>
            </a:r>
            <a:r>
              <a:rPr lang="en-US" dirty="0"/>
              <a:t>in 2019</a:t>
            </a:r>
            <a:endParaRPr lang="en-US" b="1" dirty="0">
              <a:solidFill>
                <a:srgbClr val="C00000"/>
              </a:solidFill>
            </a:endParaRPr>
          </a:p>
          <a:p>
            <a:pPr marL="940068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Dieppe $1.6295 </a:t>
            </a:r>
          </a:p>
          <a:p>
            <a:pPr marL="940068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Moncton $1.6497</a:t>
            </a:r>
          </a:p>
          <a:p>
            <a:pPr marL="940068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Riverview $1.5926</a:t>
            </a:r>
            <a:endParaRPr lang="en-US" dirty="0"/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Budget of </a:t>
            </a:r>
            <a:r>
              <a:rPr lang="en-US" b="1" dirty="0">
                <a:solidFill>
                  <a:srgbClr val="C00000"/>
                </a:solidFill>
              </a:rPr>
              <a:t>$12.3 M </a:t>
            </a:r>
            <a:r>
              <a:rPr lang="en-US" dirty="0"/>
              <a:t>in 2019</a:t>
            </a: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Tax base of </a:t>
            </a:r>
            <a:r>
              <a:rPr lang="en-US" b="1" dirty="0">
                <a:solidFill>
                  <a:srgbClr val="C00000"/>
                </a:solidFill>
              </a:rPr>
              <a:t>$682 M </a:t>
            </a:r>
            <a:r>
              <a:rPr lang="en-US" dirty="0"/>
              <a:t>in 2019</a:t>
            </a:r>
          </a:p>
          <a:p>
            <a:pPr marL="64746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$25 M </a:t>
            </a:r>
            <a:r>
              <a:rPr lang="en-US" dirty="0">
                <a:solidFill>
                  <a:schemeClr val="tx1"/>
                </a:solidFill>
              </a:rPr>
              <a:t>worth of building permits in 2018</a:t>
            </a:r>
            <a:endParaRPr lang="en-US" dirty="0"/>
          </a:p>
          <a:p>
            <a:endParaRPr lang="fr-CA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E0B93-F254-45A9-9FE4-471910A98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71" y="5369767"/>
            <a:ext cx="1632858" cy="81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98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000000-0008-0000-0000-00000E2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3588603"/>
              </p:ext>
            </p:extLst>
          </p:nvPr>
        </p:nvGraphicFramePr>
        <p:xfrm>
          <a:off x="1251479" y="1759810"/>
          <a:ext cx="4876800" cy="454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080120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chemeClr val="tx1"/>
                </a:solidFill>
              </a:rPr>
              <a:t>Town of Shediac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981200" y="1196752"/>
            <a:ext cx="8517632" cy="46085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fr-CA" sz="3200" dirty="0">
                <a:solidFill>
                  <a:schemeClr val="accent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2019 Operating Budget</a:t>
            </a:r>
          </a:p>
          <a:p>
            <a:pPr marL="109728" indent="0">
              <a:buNone/>
            </a:pPr>
            <a:endParaRPr lang="fr-CA" sz="2600" dirty="0">
              <a:solidFill>
                <a:schemeClr val="accent2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80460"/>
              </p:ext>
            </p:extLst>
          </p:nvPr>
        </p:nvGraphicFramePr>
        <p:xfrm>
          <a:off x="6249798" y="2877424"/>
          <a:ext cx="4074496" cy="2419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6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9932"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REVENUES (SUMMARY)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 dirty="0">
                          <a:effectLst/>
                        </a:rPr>
                        <a:t>BUDGET 2019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200" u="none" strike="noStrike">
                          <a:effectLst/>
                        </a:rPr>
                        <a:t>%</a:t>
                      </a:r>
                      <a:endParaRPr lang="en-CA" sz="1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Warrant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lang="en-US" sz="1200" b="0" i="0" u="none" strike="noStrike" dirty="0">
                          <a:effectLst/>
                          <a:latin typeface="+mn-lt"/>
                        </a:rPr>
                        <a:t>10,183,166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200" u="none" strike="noStrike" dirty="0">
                          <a:effectLst/>
                        </a:rPr>
                        <a:t>80.9%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Equalization grant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646,898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200" u="none" strike="noStrike" dirty="0">
                          <a:effectLst/>
                        </a:rPr>
                        <a:t>5.1%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Recreation and cultural services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533,100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200" u="none" strike="noStrike" dirty="0">
                          <a:effectLst/>
                        </a:rPr>
                        <a:t>4.2%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u="none" strike="noStrike" dirty="0">
                          <a:effectLst/>
                        </a:rPr>
                        <a:t>Other transfers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507,500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u="none" strike="noStrike" dirty="0">
                          <a:effectLst/>
                        </a:rPr>
                        <a:t>4.0%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Fire Department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351,897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200" u="none" strike="noStrike" dirty="0">
                          <a:effectLst/>
                        </a:rPr>
                        <a:t>2.8%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Fiscal services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176,029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200" u="none" strike="noStrike" dirty="0">
                          <a:effectLst/>
                        </a:rPr>
                        <a:t>1.4%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u="none" strike="noStrike" dirty="0">
                          <a:effectLst/>
                        </a:rPr>
                        <a:t>Economic development / Tourism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110,000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u="none" strike="noStrike" dirty="0">
                          <a:effectLst/>
                        </a:rPr>
                        <a:t>1.0%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Transportation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53,000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u="none" strike="noStrike" dirty="0">
                          <a:effectLst/>
                        </a:rPr>
                        <a:t>0.4%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algn="l" fontAlgn="b"/>
                      <a:r>
                        <a:rPr lang="en-CA" sz="1200" u="none" strike="noStrike" dirty="0">
                          <a:effectLst/>
                        </a:rPr>
                        <a:t>Administrative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26,800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200" u="none" strike="noStrike" dirty="0">
                          <a:effectLst/>
                        </a:rPr>
                        <a:t>0.2%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932">
                <a:tc>
                  <a:txBody>
                    <a:bodyPr/>
                    <a:lstStyle/>
                    <a:p>
                      <a:pPr algn="l" fontAlgn="b"/>
                      <a:r>
                        <a:rPr lang="en-CA" sz="1000" u="none" strike="noStrike" dirty="0">
                          <a:effectLst/>
                        </a:rPr>
                        <a:t> </a:t>
                      </a:r>
                      <a:endParaRPr lang="en-CA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</a:rPr>
                        <a:t>       12,588,390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200" u="none" strike="noStrike" dirty="0">
                          <a:effectLst/>
                        </a:rPr>
                        <a:t>100.0%</a:t>
                      </a:r>
                      <a:endParaRPr lang="en-CA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976D106-DD0C-4BA1-9A55-91AE2698F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5" y="5637021"/>
            <a:ext cx="1223730" cy="6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1340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1333</TotalTime>
  <Words>673</Words>
  <Application>Microsoft Office PowerPoint</Application>
  <PresentationFormat>Widescreen</PresentationFormat>
  <Paragraphs>245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 BLANCA</vt:lpstr>
      <vt:lpstr>Arial</vt:lpstr>
      <vt:lpstr>Calibri</vt:lpstr>
      <vt:lpstr>Calibri Light</vt:lpstr>
      <vt:lpstr>Segoe UI Black</vt:lpstr>
      <vt:lpstr>Sitka Text</vt:lpstr>
      <vt:lpstr>Verdana</vt:lpstr>
      <vt:lpstr>Wingdings</vt:lpstr>
      <vt:lpstr>Wingdings 3</vt:lpstr>
      <vt:lpstr>Retrospect</vt:lpstr>
      <vt:lpstr>PowerPoint Presentation</vt:lpstr>
      <vt:lpstr>PowerPoint Presentation</vt:lpstr>
      <vt:lpstr>PowerPoint Presentation</vt:lpstr>
      <vt:lpstr>Our Team – Your Council</vt:lpstr>
      <vt:lpstr>Mayor and Councillors</vt:lpstr>
      <vt:lpstr>Shediac: A growing town… Its history and its future.</vt:lpstr>
      <vt:lpstr>Shediac: Organizations that contribute to sustained growth.</vt:lpstr>
      <vt:lpstr>Shediac: 2018 and 2019 highlights</vt:lpstr>
      <vt:lpstr>Town of Shediac</vt:lpstr>
      <vt:lpstr>Town of Shediac</vt:lpstr>
      <vt:lpstr>PowerPoint Presentation</vt:lpstr>
      <vt:lpstr>Investing in our future</vt:lpstr>
      <vt:lpstr>Investing in our future</vt:lpstr>
      <vt:lpstr>Projects and objectives in 2019</vt:lpstr>
      <vt:lpstr>Projects and objectives in 2019 (Cont’d)</vt:lpstr>
      <vt:lpstr>PowerPoint Presentation</vt:lpstr>
      <vt:lpstr>PowerPoint Presentation</vt:lpstr>
      <vt:lpstr>Conclusion Shediac: Open for business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 Savoie</dc:creator>
  <cp:lastModifiedBy>Marc  Savoie</cp:lastModifiedBy>
  <cp:revision>98</cp:revision>
  <cp:lastPrinted>2019-03-25T18:21:20Z</cp:lastPrinted>
  <dcterms:created xsi:type="dcterms:W3CDTF">2019-03-15T13:37:45Z</dcterms:created>
  <dcterms:modified xsi:type="dcterms:W3CDTF">2019-03-26T19:16:40Z</dcterms:modified>
</cp:coreProperties>
</file>